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DBD9-E806-45B2-B37F-C5459578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DF958-9765-4A44-A8CA-F171DF3E7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5657B-7A6F-466E-8ECF-AFDE1C50B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E0BB3-62EC-4709-B5CB-3C1B710E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B003D-C62D-4E6A-80E6-01B28638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9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ED46-65B8-4C67-A507-94D24EEE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822EE-8B01-4429-B21A-F192121D4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4DFDF-7612-4529-AD27-EBD1891E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61E81-2B62-440A-AB6D-A216076A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85943-6690-4021-B3DB-CF0636B2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0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AB5F6A-6127-4FB6-9816-10F5C0B0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2C47F-6397-44CA-BC70-DD609697D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06856-AB71-45F9-99F3-47AEC166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C6CA7-DF46-4A68-AC98-305457E0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72330-3CBD-4434-B281-C95A3BB9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59B66-EB01-4A12-8E72-EF28EF31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B0C87-35CA-463C-9019-41556D4EE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83126-3380-47A5-9E80-BC82826A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1F12B-066D-4AFF-BC09-3ECE162D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01DC-14DB-4C5E-B27C-2AF5A293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0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E719-CBD2-4758-B8AF-BDA17040B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B6491-C540-4E58-9EEE-E42A49F49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7203-14B3-4272-A8A1-5496AD49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A9CE4-3B94-473A-8000-A3B4566A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D4A8-7664-4D66-B87C-1FC99972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1D17E-931B-4DBD-984A-BA5A543D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3DC3-696A-495B-A20B-9B185AA4C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15213-1CF2-450B-982B-01BB05541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DA771A-0F98-4534-B16F-6ADA565B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A6189-9C60-4311-A974-848C69C0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2B33F-B62C-4268-9523-DD296A11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2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D27F9-AFA3-409B-A219-58EDC52E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D1ECD-1C0F-4C88-ABC8-A01B4EBA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BEF46-C181-4204-8443-AC690AAA6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1217A8-5BB9-446F-AC95-9BE05939E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D95255-A6A7-4A0A-A36E-15230674A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63BD4-D48B-4747-82DB-BCFB0F8E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10009-754A-441B-B13D-D0B466BA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152CC-E4DA-49E6-AE98-ED980F5E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CA1DD-6748-445B-8485-1088A4AD1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9B085-B372-4EAB-8C69-4176DF12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CD478-7835-458A-A684-48086F74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853B2-3C64-4B22-819C-DB83C800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2D902-3936-435D-A3D8-D644B25A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73770-BB85-44C5-90F4-1C938B4D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57475-88D5-475E-BE57-914DEAE3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3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0247B-461F-4848-BB96-46B722805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6891-3C36-4C87-B186-E27997710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172B1-74D2-4E31-B1F2-F4D86AF11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7B05C-3C78-433F-A020-A96491CC9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FADF6-5C67-4FD3-B00C-9B2AEC8A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2EF59-1917-49C4-BF77-EA139C86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4A93-E15D-44A3-9582-D6552735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D71C2-4BA6-47B8-A2EB-5B1B751F4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33CD2-E5FB-45DE-B2F6-5C21F5DA3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03616-E1ED-4235-8983-FA4E828D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94F81-CC85-43C0-96FA-3019F6764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7E1CB7-9364-4D5D-BC2B-60180EBB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8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55128-5B73-4A7E-9D4D-06E8F2016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048AE-510D-4F97-A772-493B93552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28A2B-7353-49AF-B2AA-C1C0C86C5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23C8F-5E57-40AB-B27B-EDB0BAC21DD9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46048-AABC-4DB2-9337-1F867F787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70D96-658E-4F77-BD47-089336B32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0CF8-4524-4E6B-9844-B12719EC9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3376B-3DFF-42D0-B357-FD77780E1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1041" y="575034"/>
            <a:ext cx="8778239" cy="254143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Comparing Governments and Economies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E65ABF-42EE-4BEF-B2F4-DCE5DF488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9" y="3560152"/>
            <a:ext cx="3743325" cy="2495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AC240D-B3F4-4872-9100-A7290796D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460" y="3741535"/>
            <a:ext cx="4265568" cy="213278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FBA227-A533-4605-A02A-23836D441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5144" y="3657600"/>
            <a:ext cx="3996837" cy="239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8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1FFC-5D3A-4CFD-AF88-91C53E34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7148" y="2771774"/>
            <a:ext cx="552451" cy="408622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00A0-5552-4F85-932A-5CC781DD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250"/>
            <a:ext cx="5867400" cy="6762750"/>
          </a:xfrm>
        </p:spPr>
        <p:txBody>
          <a:bodyPr>
            <a:normAutofit fontScale="92500"/>
          </a:bodyPr>
          <a:lstStyle/>
          <a:p>
            <a:r>
              <a:rPr lang="en-US" sz="2600" u="sng" dirty="0"/>
              <a:t>Type of democracy</a:t>
            </a:r>
            <a:r>
              <a:rPr lang="en-US" sz="2600" dirty="0"/>
              <a:t>- modified presidential</a:t>
            </a:r>
          </a:p>
          <a:p>
            <a:r>
              <a:rPr lang="en-US" sz="2600" u="sng" dirty="0"/>
              <a:t>Head of State</a:t>
            </a:r>
            <a:r>
              <a:rPr lang="en-US" sz="2600" dirty="0"/>
              <a:t>- president</a:t>
            </a:r>
          </a:p>
          <a:p>
            <a:r>
              <a:rPr lang="en-US" sz="2600" u="sng" dirty="0"/>
              <a:t>Head of Government</a:t>
            </a:r>
            <a:r>
              <a:rPr lang="en-US" sz="2600" dirty="0"/>
              <a:t>- Prime Minister</a:t>
            </a:r>
          </a:p>
          <a:p>
            <a:r>
              <a:rPr lang="en-US" sz="2600" u="sng" dirty="0"/>
              <a:t>Legislative branch</a:t>
            </a:r>
          </a:p>
          <a:p>
            <a:pPr lvl="1"/>
            <a:r>
              <a:rPr lang="en-US" sz="2600" dirty="0"/>
              <a:t>Bicameral</a:t>
            </a:r>
          </a:p>
          <a:p>
            <a:pPr lvl="1"/>
            <a:r>
              <a:rPr lang="en-US" sz="2600" dirty="0"/>
              <a:t>Houses</a:t>
            </a:r>
          </a:p>
          <a:p>
            <a:pPr lvl="2"/>
            <a:r>
              <a:rPr lang="en-US" sz="2600" dirty="0"/>
              <a:t>Federation Council</a:t>
            </a:r>
          </a:p>
          <a:p>
            <a:pPr lvl="3"/>
            <a:r>
              <a:rPr lang="en-US" sz="2600" dirty="0"/>
              <a:t>Each state appoints two members of five years</a:t>
            </a:r>
          </a:p>
          <a:p>
            <a:pPr lvl="3"/>
            <a:r>
              <a:rPr lang="en-US" sz="2600" dirty="0"/>
              <a:t>Represents the government of the states</a:t>
            </a:r>
          </a:p>
          <a:p>
            <a:pPr lvl="2"/>
            <a:r>
              <a:rPr lang="en-US" sz="2600" dirty="0"/>
              <a:t>State Duma</a:t>
            </a:r>
          </a:p>
          <a:p>
            <a:pPr lvl="3"/>
            <a:r>
              <a:rPr lang="en-US" sz="2600" dirty="0"/>
              <a:t>Elected by the citizens</a:t>
            </a:r>
          </a:p>
          <a:p>
            <a:pPr lvl="3"/>
            <a:r>
              <a:rPr lang="en-US" sz="2600" dirty="0"/>
              <a:t>Controls the budget</a:t>
            </a:r>
          </a:p>
          <a:p>
            <a:pPr lvl="3"/>
            <a:r>
              <a:rPr lang="en-US" sz="2600" dirty="0"/>
              <a:t>Makes the laws</a:t>
            </a:r>
          </a:p>
          <a:p>
            <a:pPr lvl="3"/>
            <a:r>
              <a:rPr lang="en-US" sz="2600" dirty="0"/>
              <a:t>Approves president’s choice for Prime Minister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8F2C9C-F2A7-491B-AABF-950908C8789A}"/>
              </a:ext>
            </a:extLst>
          </p:cNvPr>
          <p:cNvSpPr txBox="1">
            <a:spLocks/>
          </p:cNvSpPr>
          <p:nvPr/>
        </p:nvSpPr>
        <p:spPr>
          <a:xfrm>
            <a:off x="5867400" y="95250"/>
            <a:ext cx="6324600" cy="676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Executive branch</a:t>
            </a:r>
          </a:p>
          <a:p>
            <a:pPr lvl="1"/>
            <a:r>
              <a:rPr lang="en-US" dirty="0"/>
              <a:t>President directly elected by the people </a:t>
            </a:r>
          </a:p>
          <a:p>
            <a:pPr lvl="1"/>
            <a:r>
              <a:rPr lang="en-US" dirty="0"/>
              <a:t>Can serve two consecutive six-year terms</a:t>
            </a:r>
          </a:p>
          <a:p>
            <a:pPr lvl="1"/>
            <a:r>
              <a:rPr lang="en-US" dirty="0"/>
              <a:t>Directs military and security forces</a:t>
            </a:r>
          </a:p>
          <a:p>
            <a:pPr lvl="1"/>
            <a:r>
              <a:rPr lang="en-US" dirty="0"/>
              <a:t>Has power to disband the Federal Assembly</a:t>
            </a:r>
          </a:p>
          <a:p>
            <a:r>
              <a:rPr lang="en-US" sz="2400" u="sng" dirty="0"/>
              <a:t>Role of citizen</a:t>
            </a:r>
          </a:p>
          <a:p>
            <a:pPr lvl="1"/>
            <a:r>
              <a:rPr lang="en-US" dirty="0"/>
              <a:t>Voting age 18</a:t>
            </a:r>
          </a:p>
          <a:p>
            <a:pPr lvl="1"/>
            <a:r>
              <a:rPr lang="en-US" dirty="0"/>
              <a:t>Vote for president</a:t>
            </a:r>
          </a:p>
          <a:p>
            <a:r>
              <a:rPr lang="en-US" sz="2400" u="sng" dirty="0"/>
              <a:t>Personal freedoms</a:t>
            </a:r>
          </a:p>
          <a:p>
            <a:pPr lvl="1"/>
            <a:r>
              <a:rPr lang="en-US" dirty="0"/>
              <a:t>Life, dignity, speech, privacy</a:t>
            </a:r>
          </a:p>
          <a:p>
            <a:r>
              <a:rPr lang="en-US" sz="2400" u="sng" dirty="0"/>
              <a:t>Structure of economy and standard of living for citizens</a:t>
            </a:r>
          </a:p>
          <a:p>
            <a:pPr lvl="1"/>
            <a:r>
              <a:rPr lang="en-US" dirty="0"/>
              <a:t>Closer to command than market economy</a:t>
            </a:r>
          </a:p>
          <a:p>
            <a:pPr lvl="1"/>
            <a:r>
              <a:rPr lang="en-US" dirty="0"/>
              <a:t>Government owns large businesses</a:t>
            </a:r>
          </a:p>
          <a:p>
            <a:pPr lvl="1"/>
            <a:r>
              <a:rPr lang="en-US" dirty="0"/>
              <a:t>Strict limits on private ownership</a:t>
            </a:r>
          </a:p>
          <a:p>
            <a:pPr lvl="1"/>
            <a:r>
              <a:rPr lang="en-US" dirty="0"/>
              <a:t>Issues with corruption (dishonesty) of government officials</a:t>
            </a:r>
          </a:p>
        </p:txBody>
      </p:sp>
    </p:spTree>
    <p:extLst>
      <p:ext uri="{BB962C8B-B14F-4D97-AF65-F5344CB8AC3E}">
        <p14:creationId xmlns:p14="http://schemas.microsoft.com/office/powerpoint/2010/main" val="274098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1FFC-5D3A-4CFD-AF88-91C53E34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7148" y="2771774"/>
            <a:ext cx="514351" cy="408622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UNITED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00A0-5552-4F85-932A-5CC781DD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95250"/>
            <a:ext cx="4619626" cy="6762750"/>
          </a:xfrm>
        </p:spPr>
        <p:txBody>
          <a:bodyPr>
            <a:normAutofit fontScale="92500"/>
          </a:bodyPr>
          <a:lstStyle/>
          <a:p>
            <a:r>
              <a:rPr lang="en-US" sz="2600" u="sng" dirty="0"/>
              <a:t>Type of democracy</a:t>
            </a:r>
            <a:r>
              <a:rPr lang="en-US" sz="2600" dirty="0"/>
              <a:t>- parliamentary</a:t>
            </a:r>
          </a:p>
          <a:p>
            <a:r>
              <a:rPr lang="en-US" sz="2600" u="sng" dirty="0"/>
              <a:t>Head of State</a:t>
            </a:r>
            <a:r>
              <a:rPr lang="en-US" sz="2600" dirty="0"/>
              <a:t>- monarch</a:t>
            </a:r>
          </a:p>
          <a:p>
            <a:r>
              <a:rPr lang="en-US" sz="2600" u="sng" dirty="0"/>
              <a:t>Head of Government</a:t>
            </a:r>
            <a:r>
              <a:rPr lang="en-US" sz="2600" dirty="0"/>
              <a:t>- Prime Minister</a:t>
            </a:r>
          </a:p>
          <a:p>
            <a:r>
              <a:rPr lang="en-US" sz="2600" u="sng" dirty="0"/>
              <a:t>Legislative branch</a:t>
            </a:r>
          </a:p>
          <a:p>
            <a:pPr lvl="1"/>
            <a:r>
              <a:rPr lang="en-US" sz="2600" dirty="0"/>
              <a:t>Bicameral</a:t>
            </a:r>
          </a:p>
          <a:p>
            <a:pPr lvl="1"/>
            <a:r>
              <a:rPr lang="en-US" sz="2600" dirty="0"/>
              <a:t>Houses</a:t>
            </a:r>
          </a:p>
          <a:p>
            <a:pPr lvl="2"/>
            <a:r>
              <a:rPr lang="en-US" sz="2600" dirty="0"/>
              <a:t>House of Lords</a:t>
            </a:r>
          </a:p>
          <a:p>
            <a:pPr lvl="3"/>
            <a:r>
              <a:rPr lang="en-US" sz="2600" dirty="0"/>
              <a:t>Appointed by monarch</a:t>
            </a:r>
          </a:p>
          <a:p>
            <a:pPr lvl="3"/>
            <a:r>
              <a:rPr lang="en-US" sz="2600" dirty="0"/>
              <a:t>Makes suggestions on how to improve a bill</a:t>
            </a:r>
          </a:p>
          <a:p>
            <a:pPr lvl="2"/>
            <a:r>
              <a:rPr lang="en-US" sz="2600" dirty="0"/>
              <a:t>House of Commons</a:t>
            </a:r>
          </a:p>
          <a:p>
            <a:pPr lvl="3"/>
            <a:r>
              <a:rPr lang="en-US" sz="2600" dirty="0"/>
              <a:t>Directly elected by voters for five year terms</a:t>
            </a:r>
          </a:p>
          <a:p>
            <a:pPr lvl="3"/>
            <a:r>
              <a:rPr lang="en-US" sz="2600" dirty="0"/>
              <a:t>Controls the budget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8F2C9C-F2A7-491B-AABF-950908C8789A}"/>
              </a:ext>
            </a:extLst>
          </p:cNvPr>
          <p:cNvSpPr txBox="1">
            <a:spLocks/>
          </p:cNvSpPr>
          <p:nvPr/>
        </p:nvSpPr>
        <p:spPr>
          <a:xfrm>
            <a:off x="5124450" y="95250"/>
            <a:ext cx="7067550" cy="676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u="sng" dirty="0"/>
              <a:t>Executive branch</a:t>
            </a:r>
          </a:p>
          <a:p>
            <a:pPr lvl="1"/>
            <a:r>
              <a:rPr lang="en-US" dirty="0"/>
              <a:t>Elected by Parliament (the two houses)</a:t>
            </a:r>
          </a:p>
          <a:p>
            <a:pPr lvl="1"/>
            <a:r>
              <a:rPr lang="en-US" dirty="0"/>
              <a:t>Prime Minister enforces laws and manages day-to-day operations</a:t>
            </a:r>
          </a:p>
          <a:p>
            <a:pPr lvl="1"/>
            <a:r>
              <a:rPr lang="en-US" dirty="0"/>
              <a:t>Limited to two consecutive five-year terms</a:t>
            </a:r>
          </a:p>
          <a:p>
            <a:r>
              <a:rPr lang="en-US" sz="2400" u="sng" dirty="0"/>
              <a:t>Role of citizen</a:t>
            </a:r>
          </a:p>
          <a:p>
            <a:pPr lvl="1"/>
            <a:r>
              <a:rPr lang="en-US" dirty="0"/>
              <a:t>Voting age 18</a:t>
            </a:r>
          </a:p>
          <a:p>
            <a:pPr lvl="1"/>
            <a:r>
              <a:rPr lang="en-US" dirty="0"/>
              <a:t>Elect members of House of Commons</a:t>
            </a:r>
          </a:p>
          <a:p>
            <a:r>
              <a:rPr lang="en-US" sz="2400" u="sng" dirty="0"/>
              <a:t>Personal freedoms</a:t>
            </a:r>
          </a:p>
          <a:p>
            <a:pPr lvl="1"/>
            <a:r>
              <a:rPr lang="en-US" dirty="0"/>
              <a:t>Religion, fair trial, speech, own property, security</a:t>
            </a:r>
          </a:p>
          <a:p>
            <a:r>
              <a:rPr lang="en-US" sz="2400" u="sng" dirty="0"/>
              <a:t>Structure of economy and standard of living for citizens</a:t>
            </a:r>
          </a:p>
          <a:p>
            <a:pPr lvl="1"/>
            <a:r>
              <a:rPr lang="en-US" dirty="0"/>
              <a:t>One of the freest market economies in the world</a:t>
            </a:r>
          </a:p>
          <a:p>
            <a:pPr lvl="1"/>
            <a:r>
              <a:rPr lang="en-US" dirty="0"/>
              <a:t>High standard of living</a:t>
            </a:r>
          </a:p>
          <a:p>
            <a:pPr lvl="1"/>
            <a:r>
              <a:rPr lang="en-US" dirty="0"/>
              <a:t>GDP is lower than Germany and the US</a:t>
            </a:r>
          </a:p>
          <a:p>
            <a:pPr lvl="1"/>
            <a:r>
              <a:rPr lang="en-US" dirty="0"/>
              <a:t>Education, health status and social activities are above average in Europe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98A76A-DBB5-43EC-B04D-8D1B1BE130F3}"/>
              </a:ext>
            </a:extLst>
          </p:cNvPr>
          <p:cNvSpPr txBox="1">
            <a:spLocks/>
          </p:cNvSpPr>
          <p:nvPr/>
        </p:nvSpPr>
        <p:spPr>
          <a:xfrm flipH="1">
            <a:off x="571499" y="2771777"/>
            <a:ext cx="514351" cy="4086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highlight>
                  <a:srgbClr val="FFFF00"/>
                </a:highlight>
              </a:rPr>
              <a:t>KINGDOM </a:t>
            </a:r>
          </a:p>
        </p:txBody>
      </p:sp>
    </p:spTree>
    <p:extLst>
      <p:ext uri="{BB962C8B-B14F-4D97-AF65-F5344CB8AC3E}">
        <p14:creationId xmlns:p14="http://schemas.microsoft.com/office/powerpoint/2010/main" val="279759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91FFC-5D3A-4CFD-AF88-91C53E34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57149" y="2771774"/>
            <a:ext cx="600075" cy="40862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Germany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00A0-5552-4F85-932A-5CC781DD2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250"/>
            <a:ext cx="5191125" cy="6762750"/>
          </a:xfrm>
        </p:spPr>
        <p:txBody>
          <a:bodyPr>
            <a:normAutofit lnSpcReduction="10000"/>
          </a:bodyPr>
          <a:lstStyle/>
          <a:p>
            <a:r>
              <a:rPr lang="en-US" sz="2600" u="sng" dirty="0"/>
              <a:t>Type of democracy</a:t>
            </a:r>
            <a:r>
              <a:rPr lang="en-US" sz="2600" dirty="0"/>
              <a:t>- parliamentary</a:t>
            </a:r>
          </a:p>
          <a:p>
            <a:r>
              <a:rPr lang="en-US" sz="2600" u="sng" dirty="0"/>
              <a:t>Head of State</a:t>
            </a:r>
            <a:r>
              <a:rPr lang="en-US" sz="2600" dirty="0"/>
              <a:t>- president</a:t>
            </a:r>
          </a:p>
          <a:p>
            <a:r>
              <a:rPr lang="en-US" sz="2600" u="sng" dirty="0"/>
              <a:t>Head of Government</a:t>
            </a:r>
            <a:r>
              <a:rPr lang="en-US" sz="2600" dirty="0"/>
              <a:t>- chancellor</a:t>
            </a:r>
          </a:p>
          <a:p>
            <a:r>
              <a:rPr lang="en-US" sz="2600" u="sng" dirty="0"/>
              <a:t>Legislative branch</a:t>
            </a:r>
          </a:p>
          <a:p>
            <a:pPr lvl="1"/>
            <a:r>
              <a:rPr lang="en-US" sz="2600" dirty="0"/>
              <a:t>Bicameral</a:t>
            </a:r>
          </a:p>
          <a:p>
            <a:pPr lvl="1"/>
            <a:r>
              <a:rPr lang="en-US" sz="2600" dirty="0"/>
              <a:t>Houses</a:t>
            </a:r>
          </a:p>
          <a:p>
            <a:pPr lvl="2"/>
            <a:r>
              <a:rPr lang="en-US" sz="2600" dirty="0"/>
              <a:t>Bundesrat</a:t>
            </a:r>
          </a:p>
          <a:p>
            <a:pPr lvl="3"/>
            <a:r>
              <a:rPr lang="en-US" sz="2600" dirty="0"/>
              <a:t>Citizens of the states elect members of this house</a:t>
            </a:r>
          </a:p>
          <a:p>
            <a:pPr lvl="3"/>
            <a:r>
              <a:rPr lang="en-US" sz="2600" dirty="0"/>
              <a:t>Elected to represent the interests of each state</a:t>
            </a:r>
          </a:p>
          <a:p>
            <a:pPr lvl="2"/>
            <a:r>
              <a:rPr lang="en-US" sz="2600" dirty="0"/>
              <a:t>Bundestag</a:t>
            </a:r>
          </a:p>
          <a:p>
            <a:pPr lvl="3"/>
            <a:r>
              <a:rPr lang="en-US" sz="2600" dirty="0"/>
              <a:t>Selects the chancellor</a:t>
            </a:r>
          </a:p>
          <a:p>
            <a:pPr lvl="3"/>
            <a:r>
              <a:rPr lang="en-US" sz="2600" dirty="0"/>
              <a:t>Appointed by individual states and not voted on by general population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78F2C9C-F2A7-491B-AABF-950908C8789A}"/>
              </a:ext>
            </a:extLst>
          </p:cNvPr>
          <p:cNvSpPr txBox="1">
            <a:spLocks/>
          </p:cNvSpPr>
          <p:nvPr/>
        </p:nvSpPr>
        <p:spPr>
          <a:xfrm>
            <a:off x="5124450" y="95250"/>
            <a:ext cx="7067550" cy="676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u="sng" dirty="0"/>
              <a:t>Executive branch</a:t>
            </a:r>
          </a:p>
          <a:p>
            <a:pPr lvl="1"/>
            <a:r>
              <a:rPr lang="en-US" sz="2200" dirty="0"/>
              <a:t>Chancellor elected by Parliament</a:t>
            </a:r>
          </a:p>
          <a:p>
            <a:pPr lvl="1"/>
            <a:r>
              <a:rPr lang="en-US" sz="2200" dirty="0"/>
              <a:t>Limited to 2 consecutive 5-year terms</a:t>
            </a:r>
          </a:p>
          <a:p>
            <a:pPr lvl="1"/>
            <a:r>
              <a:rPr lang="en-US" sz="2200" dirty="0"/>
              <a:t>Head of military</a:t>
            </a:r>
          </a:p>
          <a:p>
            <a:pPr lvl="1"/>
            <a:r>
              <a:rPr lang="en-US" sz="2200" dirty="0"/>
              <a:t>Takes care of day-to-day business of the nation</a:t>
            </a:r>
          </a:p>
          <a:p>
            <a:r>
              <a:rPr lang="en-US" sz="2200" u="sng" dirty="0"/>
              <a:t>Role of citizen</a:t>
            </a:r>
          </a:p>
          <a:p>
            <a:pPr lvl="1"/>
            <a:r>
              <a:rPr lang="en-US" sz="2200" dirty="0"/>
              <a:t>Voting age 18, but can vote in state elections at 16</a:t>
            </a:r>
          </a:p>
          <a:p>
            <a:pPr lvl="1"/>
            <a:r>
              <a:rPr lang="en-US" sz="2200" dirty="0"/>
              <a:t>Vote for Bundestag members</a:t>
            </a:r>
          </a:p>
          <a:p>
            <a:pPr lvl="1"/>
            <a:r>
              <a:rPr lang="en-US" sz="2200" dirty="0"/>
              <a:t>Elect representatives to the European Parliament</a:t>
            </a:r>
          </a:p>
          <a:p>
            <a:r>
              <a:rPr lang="en-US" sz="2200" u="sng" dirty="0"/>
              <a:t>Personal freedoms</a:t>
            </a:r>
          </a:p>
          <a:p>
            <a:pPr lvl="1"/>
            <a:r>
              <a:rPr lang="en-US" sz="2200" dirty="0"/>
              <a:t>Religion, expression, equality, press, protection of the family</a:t>
            </a:r>
          </a:p>
          <a:p>
            <a:r>
              <a:rPr lang="en-US" sz="2200" u="sng" dirty="0"/>
              <a:t>Structure of economy and standard of living for citizens</a:t>
            </a:r>
          </a:p>
          <a:p>
            <a:pPr lvl="1"/>
            <a:r>
              <a:rPr lang="en-US" sz="2200" dirty="0"/>
              <a:t>Strong market economy</a:t>
            </a:r>
          </a:p>
          <a:p>
            <a:pPr lvl="1"/>
            <a:r>
              <a:rPr lang="en-US" sz="2200" dirty="0"/>
              <a:t>4</a:t>
            </a:r>
            <a:r>
              <a:rPr lang="en-US" sz="2200" baseline="30000" dirty="0"/>
              <a:t>th</a:t>
            </a:r>
            <a:r>
              <a:rPr lang="en-US" sz="2200" dirty="0"/>
              <a:t> largest economy in the world in terms of GDP</a:t>
            </a:r>
          </a:p>
          <a:p>
            <a:pPr lvl="1"/>
            <a:r>
              <a:rPr lang="en-US" sz="2200" dirty="0"/>
              <a:t>Largest economy in Europe</a:t>
            </a:r>
          </a:p>
          <a:p>
            <a:pPr lvl="1"/>
            <a:r>
              <a:rPr lang="en-US" sz="2200" dirty="0"/>
              <a:t>High standard of living due to high literacy rate</a:t>
            </a:r>
          </a:p>
        </p:txBody>
      </p:sp>
    </p:spTree>
    <p:extLst>
      <p:ext uri="{BB962C8B-B14F-4D97-AF65-F5344CB8AC3E}">
        <p14:creationId xmlns:p14="http://schemas.microsoft.com/office/powerpoint/2010/main" val="987364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419</Words>
  <Application>Microsoft Office PowerPoint</Application>
  <PresentationFormat>Widescreen</PresentationFormat>
  <Paragraphs>88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Comparing Governments and Economies</vt:lpstr>
      <vt:lpstr>RUSSIA</vt:lpstr>
      <vt:lpstr>UNITED </vt:lpstr>
      <vt:lpstr>Germany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Clark</dc:creator>
  <cp:lastModifiedBy>Sarah Clark</cp:lastModifiedBy>
  <cp:revision>9</cp:revision>
  <dcterms:created xsi:type="dcterms:W3CDTF">2018-12-12T14:45:47Z</dcterms:created>
  <dcterms:modified xsi:type="dcterms:W3CDTF">2018-12-12T18:14:13Z</dcterms:modified>
</cp:coreProperties>
</file>