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A262-8089-41D4-A9DE-E79E959B8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3A474-3F6A-4CE1-9237-E70BA0180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17E4A-F366-4F73-A50D-BA667942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79380-21A7-4EDC-81AF-B61877DB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8840D-AC9F-4600-B536-93DAAADA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B0CE-A4E6-434A-84EB-EC5CA947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75D32-B755-4A85-8830-A2D2D662C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943D1-C1CA-4DEC-8564-EE51E074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667AC-10CD-4F55-BACC-C056FCEC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68CD3-4C95-447F-8665-0BD8A920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422246-DB45-4E96-B4A2-0423D502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0AC83-4472-4BAC-8CDB-482A30ED9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AA222-4C48-45CF-BA2D-94309CB3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19AF4-6298-4873-A21E-AD7FE76C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08649-B53F-4CA6-86CC-FA984D3E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6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6C43-CBFC-471A-951D-082AEDBC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8B3A5-01F7-4DB3-80E8-AA35FBBCC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32521-8FDD-474A-8905-79128260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ED427-206F-42B5-9EDB-B0855249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12EF5-1873-4D9C-A346-8D3ABCFE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9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78E6-8149-4F17-B941-0A0C9E84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995A6-1FDF-43FC-98E8-7E237823D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AD302-88BA-4022-A461-C48E3B69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EBF07-80EE-4ABE-AABD-12DA4F03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82C49-7B6C-4954-8642-2792F098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5614-AEE4-47DA-805B-321194F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85A05-D465-409E-9BFB-5B347B170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84980-A2D1-4F8C-B48E-614C62150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C5D6E-B528-484F-BCE2-A8959000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5BF8F-752D-4633-A07D-484C5B42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5388F-AB9B-43CB-8F20-D5B5E729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8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D44F-CD26-4E01-8928-89BA7740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2CFCD-DA14-42F1-9737-FED0D6146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58801-B900-4748-9864-5221A3628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95F47-4F44-40E5-8578-74A41152D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14716-12D8-4BB3-984F-11EA4F39A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5D90DB-2EE1-4878-AACB-09DE1B4F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765583-8C19-4823-87B9-7E3DEDB1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B6009-71E8-46D1-9F44-EF69462D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8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90D63-5825-470B-8727-27E82A37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0FF4-85D7-4F45-B025-B678267F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2493C-DB6B-4E08-AAB5-704A1805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94A69-1A3C-442D-AE06-CB8355D4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4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91817-F19D-421C-83DA-3EE3F9F9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07123-9212-4889-819E-46B25E9B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7B2E5-52F8-4217-88A6-543D2DE2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7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9FF2-FBFB-4102-A753-4BAE3C75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25C66-BAA1-4725-94D1-06B95BB7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80650-B806-47D1-9FD6-A3FD729F8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73744-72F0-4E16-B183-EFD5963C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8766B-11F0-48E7-9F87-952BBA6F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FD959-96B1-4C20-9087-EBBBDE66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8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D298-E364-4FCC-B53F-FE20714E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5D408C-D476-4999-8953-7B80A866D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2597C-2501-4272-ACED-183FA6773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44B4C-077F-4EA2-A5BF-B74BB99E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96574-4BBB-4336-8BE8-EDE1F86D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E44F3-9013-4D77-B1C3-23EE0291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2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AEC233-E958-40D7-AEF4-A411D373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F52E2-85A3-4141-9BF7-989A0B694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217F2-0CD1-4E38-A2A4-A97FDEF2F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FF0C-B18B-4628-9F04-AC1C6D7DA5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9EED4-F450-49A5-87B2-FBE86538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288CF-674B-49B8-9809-59FED2AA7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BEDEE-214B-4A89-A5F5-5B159FFDC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2074" y="95250"/>
            <a:ext cx="3209925" cy="67627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u="sng" dirty="0"/>
              <a:t>Capitols</a:t>
            </a:r>
          </a:p>
          <a:p>
            <a:r>
              <a:rPr lang="en-US" dirty="0"/>
              <a:t>Newfoundland and Labrador: </a:t>
            </a:r>
            <a:r>
              <a:rPr lang="en-US" b="1" dirty="0">
                <a:solidFill>
                  <a:srgbClr val="FF0000"/>
                </a:solidFill>
              </a:rPr>
              <a:t>St. John’s</a:t>
            </a:r>
          </a:p>
          <a:p>
            <a:r>
              <a:rPr lang="en-US" dirty="0"/>
              <a:t>Alberta: </a:t>
            </a:r>
            <a:r>
              <a:rPr lang="en-US" b="1" dirty="0">
                <a:solidFill>
                  <a:srgbClr val="FF0000"/>
                </a:solidFill>
              </a:rPr>
              <a:t>Edmonton</a:t>
            </a:r>
            <a:endParaRPr lang="en-US" dirty="0"/>
          </a:p>
          <a:p>
            <a:r>
              <a:rPr lang="en-US" dirty="0"/>
              <a:t>British Columbia: </a:t>
            </a:r>
            <a:r>
              <a:rPr lang="en-US" b="1" dirty="0">
                <a:solidFill>
                  <a:srgbClr val="FF0000"/>
                </a:solidFill>
              </a:rPr>
              <a:t>Victoria</a:t>
            </a:r>
            <a:endParaRPr lang="en-US" dirty="0"/>
          </a:p>
          <a:p>
            <a:r>
              <a:rPr lang="en-US" dirty="0"/>
              <a:t>Ontario: </a:t>
            </a:r>
            <a:r>
              <a:rPr lang="en-US" b="1" dirty="0">
                <a:solidFill>
                  <a:srgbClr val="FF0000"/>
                </a:solidFill>
              </a:rPr>
              <a:t>Toronto</a:t>
            </a:r>
            <a:endParaRPr lang="en-US" dirty="0"/>
          </a:p>
          <a:p>
            <a:r>
              <a:rPr lang="en-US" dirty="0"/>
              <a:t>Quebec: </a:t>
            </a:r>
            <a:r>
              <a:rPr lang="en-US" b="1" dirty="0">
                <a:solidFill>
                  <a:srgbClr val="FF0000"/>
                </a:solidFill>
              </a:rPr>
              <a:t>Quebec City</a:t>
            </a:r>
            <a:endParaRPr lang="en-US" dirty="0"/>
          </a:p>
          <a:p>
            <a:r>
              <a:rPr lang="en-US" dirty="0"/>
              <a:t>Prince Edward Island: </a:t>
            </a:r>
            <a:r>
              <a:rPr lang="en-US" b="1" dirty="0">
                <a:solidFill>
                  <a:srgbClr val="FF0000"/>
                </a:solidFill>
              </a:rPr>
              <a:t>Charlottetown</a:t>
            </a:r>
            <a:endParaRPr lang="en-US" dirty="0"/>
          </a:p>
          <a:p>
            <a:r>
              <a:rPr lang="en-US" dirty="0"/>
              <a:t>Saskatchewan: </a:t>
            </a:r>
            <a:r>
              <a:rPr lang="en-US" b="1" dirty="0">
                <a:solidFill>
                  <a:srgbClr val="FF0000"/>
                </a:solidFill>
              </a:rPr>
              <a:t>Regina</a:t>
            </a:r>
            <a:endParaRPr lang="en-US" dirty="0"/>
          </a:p>
          <a:p>
            <a:r>
              <a:rPr lang="en-US" dirty="0"/>
              <a:t>Nunavut: </a:t>
            </a:r>
            <a:r>
              <a:rPr lang="en-US" b="1" dirty="0">
                <a:solidFill>
                  <a:srgbClr val="FF0000"/>
                </a:solidFill>
              </a:rPr>
              <a:t>Iqaluit</a:t>
            </a:r>
            <a:endParaRPr lang="en-US" dirty="0"/>
          </a:p>
          <a:p>
            <a:r>
              <a:rPr lang="en-US" dirty="0"/>
              <a:t>Manitoba: </a:t>
            </a:r>
            <a:r>
              <a:rPr lang="en-US" b="1" dirty="0">
                <a:solidFill>
                  <a:srgbClr val="FF0000"/>
                </a:solidFill>
              </a:rPr>
              <a:t>Winnipeg</a:t>
            </a:r>
            <a:endParaRPr lang="en-US" dirty="0"/>
          </a:p>
          <a:p>
            <a:r>
              <a:rPr lang="en-US" dirty="0"/>
              <a:t>Yukon: </a:t>
            </a:r>
            <a:r>
              <a:rPr lang="en-US" b="1" dirty="0">
                <a:solidFill>
                  <a:srgbClr val="FF0000"/>
                </a:solidFill>
              </a:rPr>
              <a:t>Whitehorse</a:t>
            </a:r>
            <a:endParaRPr lang="en-US" dirty="0"/>
          </a:p>
          <a:p>
            <a:r>
              <a:rPr lang="en-US" dirty="0"/>
              <a:t>Nova Scotia: </a:t>
            </a:r>
            <a:r>
              <a:rPr lang="en-US" b="1" dirty="0">
                <a:solidFill>
                  <a:srgbClr val="FF0000"/>
                </a:solidFill>
              </a:rPr>
              <a:t>Halifax</a:t>
            </a:r>
            <a:endParaRPr lang="en-US" dirty="0"/>
          </a:p>
          <a:p>
            <a:r>
              <a:rPr lang="en-US" dirty="0"/>
              <a:t>New Brunswick: </a:t>
            </a:r>
            <a:r>
              <a:rPr lang="en-US" b="1" dirty="0">
                <a:solidFill>
                  <a:srgbClr val="FF0000"/>
                </a:solidFill>
              </a:rPr>
              <a:t>Fredericton</a:t>
            </a:r>
            <a:endParaRPr lang="en-US" dirty="0"/>
          </a:p>
          <a:p>
            <a:r>
              <a:rPr lang="en-US" dirty="0"/>
              <a:t>Northwest Territories: </a:t>
            </a:r>
            <a:r>
              <a:rPr lang="en-US" b="1" dirty="0">
                <a:solidFill>
                  <a:srgbClr val="FF0000"/>
                </a:solidFill>
              </a:rPr>
              <a:t>Yellowknife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1835B-A1DD-4FA8-B335-12BEB3F3F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054468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79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6DC178-6B44-4713-A685-5DDEBC83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00" y="3180401"/>
            <a:ext cx="3297141" cy="332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88E319-4F8A-48E6-B69A-35EBFACE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6758609" cy="909397"/>
          </a:xfrm>
        </p:spPr>
        <p:txBody>
          <a:bodyPr/>
          <a:lstStyle/>
          <a:p>
            <a:pPr algn="ctr"/>
            <a:r>
              <a:rPr lang="en-US" dirty="0"/>
              <a:t>What about the capitals?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79FA5-82ED-4179-8AFE-7BCC04E6A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1" y="1343818"/>
            <a:ext cx="6162260" cy="5495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Newfoundland and Labrador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St. John’s</a:t>
            </a:r>
          </a:p>
          <a:p>
            <a:pPr marL="0" indent="0" algn="ctr">
              <a:buNone/>
            </a:pPr>
            <a:endParaRPr lang="en-US" sz="1300" dirty="0"/>
          </a:p>
          <a:p>
            <a:pPr marL="0" indent="0" algn="ctr">
              <a:buNone/>
            </a:pPr>
            <a:r>
              <a:rPr lang="en-US" dirty="0"/>
              <a:t>This is called a St. John’s Water Dog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St. John’s Water Dog … Labrador … get it?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335D4-B044-4A67-A2C0-49E5580CA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4626" y="18254"/>
            <a:ext cx="5327373" cy="683974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Newfoundland and Labrador: </a:t>
            </a:r>
            <a:r>
              <a:rPr lang="en-US" sz="2400" b="1" dirty="0">
                <a:solidFill>
                  <a:srgbClr val="FF0000"/>
                </a:solidFill>
              </a:rPr>
              <a:t>St. John’s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Alberta: </a:t>
            </a:r>
            <a:r>
              <a:rPr lang="en-US" sz="2400" b="1" dirty="0">
                <a:solidFill>
                  <a:srgbClr val="FF0000"/>
                </a:solidFill>
              </a:rPr>
              <a:t>Edmonton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British Columbia: </a:t>
            </a:r>
            <a:r>
              <a:rPr lang="en-US" sz="2400" b="1" dirty="0">
                <a:solidFill>
                  <a:srgbClr val="FF0000"/>
                </a:solidFill>
              </a:rPr>
              <a:t>Victoria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Ontario: </a:t>
            </a:r>
            <a:r>
              <a:rPr lang="en-US" sz="2400" b="1" dirty="0">
                <a:solidFill>
                  <a:srgbClr val="FF0000"/>
                </a:solidFill>
              </a:rPr>
              <a:t>Toronto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Quebec: </a:t>
            </a:r>
            <a:r>
              <a:rPr lang="en-US" sz="2400" b="1" dirty="0">
                <a:solidFill>
                  <a:srgbClr val="FF0000"/>
                </a:solidFill>
              </a:rPr>
              <a:t>Quebec City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Prince Edward Island: </a:t>
            </a:r>
            <a:r>
              <a:rPr lang="en-US" sz="2400" b="1" dirty="0">
                <a:solidFill>
                  <a:srgbClr val="FF0000"/>
                </a:solidFill>
              </a:rPr>
              <a:t>Charlottetown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Saskatchewan: </a:t>
            </a:r>
            <a:r>
              <a:rPr lang="en-US" sz="2400" b="1" dirty="0">
                <a:solidFill>
                  <a:srgbClr val="FF0000"/>
                </a:solidFill>
              </a:rPr>
              <a:t>Regina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Nunavut: </a:t>
            </a:r>
            <a:r>
              <a:rPr lang="en-US" sz="2400" b="1" dirty="0">
                <a:solidFill>
                  <a:srgbClr val="FF0000"/>
                </a:solidFill>
              </a:rPr>
              <a:t>Iqaluit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Manitoba: </a:t>
            </a:r>
            <a:r>
              <a:rPr lang="en-US" sz="2400" b="1" dirty="0">
                <a:solidFill>
                  <a:srgbClr val="FF0000"/>
                </a:solidFill>
              </a:rPr>
              <a:t>Winnipeg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Yukon: </a:t>
            </a:r>
            <a:r>
              <a:rPr lang="en-US" sz="2400" b="1" dirty="0">
                <a:solidFill>
                  <a:srgbClr val="FF0000"/>
                </a:solidFill>
              </a:rPr>
              <a:t>Whitehorse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Nova Scotia: </a:t>
            </a:r>
            <a:r>
              <a:rPr lang="en-US" sz="2400" b="1" dirty="0">
                <a:solidFill>
                  <a:srgbClr val="FF0000"/>
                </a:solidFill>
              </a:rPr>
              <a:t>Halifax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New Brunswick: </a:t>
            </a:r>
            <a:r>
              <a:rPr lang="en-US" sz="2400" b="1" dirty="0">
                <a:solidFill>
                  <a:srgbClr val="FF0000"/>
                </a:solidFill>
              </a:rPr>
              <a:t>Fredericton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Northwest Territories: </a:t>
            </a:r>
            <a:r>
              <a:rPr lang="en-US" sz="2400" b="1" dirty="0">
                <a:solidFill>
                  <a:srgbClr val="FF0000"/>
                </a:solidFill>
              </a:rPr>
              <a:t>Yellowknife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E7B235-FA6A-4528-A0E4-3365D2F50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57" y="2928610"/>
            <a:ext cx="1905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5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8E319-4F8A-48E6-B69A-35EBFACE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6758609" cy="909397"/>
          </a:xfrm>
        </p:spPr>
        <p:txBody>
          <a:bodyPr/>
          <a:lstStyle/>
          <a:p>
            <a:pPr algn="ctr"/>
            <a:r>
              <a:rPr lang="en-US" dirty="0"/>
              <a:t>What about the capitals?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79FA5-82ED-4179-8AFE-7BCC04E6A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6278"/>
            <a:ext cx="6493565" cy="514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dirty="0"/>
              <a:t>British Columb</a:t>
            </a:r>
            <a:r>
              <a:rPr lang="en-US" sz="3900" b="1" u="sng" dirty="0">
                <a:solidFill>
                  <a:srgbClr val="FF0000"/>
                </a:solidFill>
              </a:rPr>
              <a:t>ia</a:t>
            </a:r>
            <a:r>
              <a:rPr lang="en-US" sz="3900" b="1" dirty="0">
                <a:solidFill>
                  <a:srgbClr val="FF0000"/>
                </a:solidFill>
              </a:rPr>
              <a:t> </a:t>
            </a:r>
            <a:r>
              <a:rPr lang="en-US" sz="3900" dirty="0"/>
              <a:t>= Victor</a:t>
            </a:r>
            <a:r>
              <a:rPr lang="en-US" sz="3900" b="1" u="sng" dirty="0">
                <a:solidFill>
                  <a:srgbClr val="FF0000"/>
                </a:solidFill>
              </a:rPr>
              <a:t>ia</a:t>
            </a:r>
          </a:p>
          <a:p>
            <a:pPr marL="0" indent="0" algn="ctr">
              <a:buNone/>
            </a:pPr>
            <a:endParaRPr lang="en-US" sz="39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900" b="1" u="sng" dirty="0">
                <a:solidFill>
                  <a:srgbClr val="FF0000"/>
                </a:solidFill>
              </a:rPr>
              <a:t>Ont</a:t>
            </a:r>
            <a:r>
              <a:rPr lang="en-US" sz="3900" dirty="0"/>
              <a:t>ari</a:t>
            </a:r>
            <a:r>
              <a:rPr lang="en-US" sz="3900" b="1" u="sng" dirty="0">
                <a:solidFill>
                  <a:srgbClr val="FF0000"/>
                </a:solidFill>
              </a:rPr>
              <a:t>o</a:t>
            </a:r>
            <a:r>
              <a:rPr lang="en-US" sz="3900" dirty="0"/>
              <a:t> = Tor</a:t>
            </a:r>
            <a:r>
              <a:rPr lang="en-US" sz="3900" b="1" u="sng" dirty="0">
                <a:solidFill>
                  <a:srgbClr val="FF0000"/>
                </a:solidFill>
              </a:rPr>
              <a:t>onto</a:t>
            </a:r>
          </a:p>
          <a:p>
            <a:pPr marL="0" indent="0" algn="ctr">
              <a:buNone/>
            </a:pPr>
            <a:endParaRPr lang="en-US" sz="39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900" b="1" u="sng" dirty="0">
                <a:solidFill>
                  <a:srgbClr val="FF0000"/>
                </a:solidFill>
              </a:rPr>
              <a:t>Quebec</a:t>
            </a:r>
            <a:r>
              <a:rPr lang="en-US" sz="3900" dirty="0"/>
              <a:t> = </a:t>
            </a:r>
            <a:r>
              <a:rPr lang="en-US" sz="3900" b="1" u="sng" dirty="0">
                <a:solidFill>
                  <a:srgbClr val="FF0000"/>
                </a:solidFill>
              </a:rPr>
              <a:t>Quebec</a:t>
            </a:r>
            <a:r>
              <a:rPr lang="en-US" sz="3900" dirty="0"/>
              <a:t> City … duh …</a:t>
            </a:r>
          </a:p>
          <a:p>
            <a:pPr marL="0" indent="0" algn="ctr">
              <a:buNone/>
            </a:pPr>
            <a:endParaRPr lang="en-US" sz="13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335D4-B044-4A67-A2C0-49E5580CA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4626" y="18254"/>
            <a:ext cx="5327373" cy="683974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Newfoundland and Labrador: </a:t>
            </a:r>
            <a:r>
              <a:rPr lang="en-US" sz="2400" b="1" dirty="0">
                <a:solidFill>
                  <a:srgbClr val="FF0000"/>
                </a:solidFill>
              </a:rPr>
              <a:t>St. John’s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Alberta: </a:t>
            </a:r>
            <a:r>
              <a:rPr lang="en-US" sz="2400" b="1" dirty="0">
                <a:solidFill>
                  <a:srgbClr val="FF0000"/>
                </a:solidFill>
              </a:rPr>
              <a:t>Edmonton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British Columbia: </a:t>
            </a:r>
            <a:r>
              <a:rPr lang="en-US" sz="2400" b="1" dirty="0">
                <a:solidFill>
                  <a:srgbClr val="FF0000"/>
                </a:solidFill>
              </a:rPr>
              <a:t>Victoria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Ontario: </a:t>
            </a:r>
            <a:r>
              <a:rPr lang="en-US" sz="2400" b="1" dirty="0">
                <a:solidFill>
                  <a:srgbClr val="FF0000"/>
                </a:solidFill>
              </a:rPr>
              <a:t>Toronto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Quebec: </a:t>
            </a:r>
            <a:r>
              <a:rPr lang="en-US" sz="2400" b="1" dirty="0">
                <a:solidFill>
                  <a:srgbClr val="FF0000"/>
                </a:solidFill>
              </a:rPr>
              <a:t>Quebec City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Prince Edward Island: </a:t>
            </a:r>
            <a:r>
              <a:rPr lang="en-US" sz="2400" b="1" dirty="0">
                <a:solidFill>
                  <a:srgbClr val="FF0000"/>
                </a:solidFill>
              </a:rPr>
              <a:t>Charlottetown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Saskatchewan: </a:t>
            </a:r>
            <a:r>
              <a:rPr lang="en-US" sz="2400" b="1" dirty="0">
                <a:solidFill>
                  <a:srgbClr val="FF0000"/>
                </a:solidFill>
              </a:rPr>
              <a:t>Regina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Nunavut: </a:t>
            </a:r>
            <a:r>
              <a:rPr lang="en-US" sz="2400" b="1" dirty="0">
                <a:solidFill>
                  <a:srgbClr val="FF0000"/>
                </a:solidFill>
              </a:rPr>
              <a:t>Iqaluit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Manitoba: </a:t>
            </a:r>
            <a:r>
              <a:rPr lang="en-US" sz="2400" b="1" dirty="0">
                <a:solidFill>
                  <a:srgbClr val="FF0000"/>
                </a:solidFill>
              </a:rPr>
              <a:t>Winnipeg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Yukon: </a:t>
            </a:r>
            <a:r>
              <a:rPr lang="en-US" sz="2400" b="1" dirty="0">
                <a:solidFill>
                  <a:srgbClr val="FF0000"/>
                </a:solidFill>
              </a:rPr>
              <a:t>Whitehorse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Nova Scotia: </a:t>
            </a:r>
            <a:r>
              <a:rPr lang="en-US" sz="2400" b="1" dirty="0">
                <a:solidFill>
                  <a:srgbClr val="FF0000"/>
                </a:solidFill>
              </a:rPr>
              <a:t>Halifax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New Brunswick: </a:t>
            </a:r>
            <a:r>
              <a:rPr lang="en-US" sz="2400" b="1" dirty="0">
                <a:solidFill>
                  <a:srgbClr val="FF0000"/>
                </a:solidFill>
              </a:rPr>
              <a:t>Fredericton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Northwest Territories: </a:t>
            </a:r>
            <a:r>
              <a:rPr lang="en-US" sz="2400" b="1" dirty="0">
                <a:solidFill>
                  <a:srgbClr val="FF0000"/>
                </a:solidFill>
              </a:rPr>
              <a:t>Yellowknife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13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8E319-4F8A-48E6-B69A-35EBFACE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6758609" cy="909397"/>
          </a:xfrm>
        </p:spPr>
        <p:txBody>
          <a:bodyPr/>
          <a:lstStyle/>
          <a:p>
            <a:pPr algn="ctr"/>
            <a:r>
              <a:rPr lang="en-US" dirty="0"/>
              <a:t>What about the capitals?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79FA5-82ED-4179-8AFE-7BCC04E6A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78" y="1343818"/>
            <a:ext cx="5923722" cy="5495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Prince</a:t>
            </a:r>
            <a:r>
              <a:rPr lang="en-US" dirty="0"/>
              <a:t> Edward Island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= </a:t>
            </a:r>
            <a:r>
              <a:rPr lang="en-US" b="1" u="sng" dirty="0">
                <a:solidFill>
                  <a:srgbClr val="FF0000"/>
                </a:solidFill>
              </a:rPr>
              <a:t>Charlotte</a:t>
            </a:r>
            <a:r>
              <a:rPr lang="en-US" dirty="0"/>
              <a:t>town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Prince</a:t>
            </a:r>
            <a:r>
              <a:rPr lang="en-US" dirty="0"/>
              <a:t> George and Princess </a:t>
            </a:r>
            <a:r>
              <a:rPr lang="en-US" b="1" u="sng" dirty="0">
                <a:solidFill>
                  <a:srgbClr val="FF0000"/>
                </a:solidFill>
              </a:rPr>
              <a:t>Charlotte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335D4-B044-4A67-A2C0-49E5580CA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4626" y="18254"/>
            <a:ext cx="5327373" cy="683974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Newfoundland and Labrador: </a:t>
            </a:r>
            <a:r>
              <a:rPr lang="en-US" sz="2400" b="1" dirty="0">
                <a:solidFill>
                  <a:srgbClr val="FF0000"/>
                </a:solidFill>
              </a:rPr>
              <a:t>St. John’s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Alberta: </a:t>
            </a:r>
            <a:r>
              <a:rPr lang="en-US" sz="2400" b="1" dirty="0">
                <a:solidFill>
                  <a:srgbClr val="FF0000"/>
                </a:solidFill>
              </a:rPr>
              <a:t>Edmonton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British Columbia: </a:t>
            </a:r>
            <a:r>
              <a:rPr lang="en-US" sz="2400" b="1" dirty="0">
                <a:solidFill>
                  <a:srgbClr val="FF0000"/>
                </a:solidFill>
              </a:rPr>
              <a:t>Victoria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Ontario: </a:t>
            </a:r>
            <a:r>
              <a:rPr lang="en-US" sz="2400" b="1" dirty="0">
                <a:solidFill>
                  <a:srgbClr val="FF0000"/>
                </a:solidFill>
              </a:rPr>
              <a:t>Toronto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Quebec: </a:t>
            </a:r>
            <a:r>
              <a:rPr lang="en-US" sz="2400" b="1" dirty="0">
                <a:solidFill>
                  <a:srgbClr val="FF0000"/>
                </a:solidFill>
              </a:rPr>
              <a:t>Quebec City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Prince Edward Island: </a:t>
            </a:r>
            <a:r>
              <a:rPr lang="en-US" sz="2400" b="1" dirty="0">
                <a:solidFill>
                  <a:srgbClr val="FF0000"/>
                </a:solidFill>
              </a:rPr>
              <a:t>Charlottetown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Saskatchewan: </a:t>
            </a:r>
            <a:r>
              <a:rPr lang="en-US" sz="2400" b="1" dirty="0">
                <a:solidFill>
                  <a:srgbClr val="FF0000"/>
                </a:solidFill>
              </a:rPr>
              <a:t>Regina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Nunavut: </a:t>
            </a:r>
            <a:r>
              <a:rPr lang="en-US" sz="2400" b="1" dirty="0">
                <a:solidFill>
                  <a:srgbClr val="FF0000"/>
                </a:solidFill>
              </a:rPr>
              <a:t>Iqaluit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Manitoba: </a:t>
            </a:r>
            <a:r>
              <a:rPr lang="en-US" sz="2400" b="1" dirty="0">
                <a:solidFill>
                  <a:srgbClr val="FF0000"/>
                </a:solidFill>
              </a:rPr>
              <a:t>Winnipeg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Yukon: </a:t>
            </a:r>
            <a:r>
              <a:rPr lang="en-US" sz="2400" b="1" dirty="0">
                <a:solidFill>
                  <a:srgbClr val="FF0000"/>
                </a:solidFill>
              </a:rPr>
              <a:t>Whitehorse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Nova Scotia: </a:t>
            </a:r>
            <a:r>
              <a:rPr lang="en-US" sz="2400" b="1" dirty="0">
                <a:solidFill>
                  <a:srgbClr val="FF0000"/>
                </a:solidFill>
              </a:rPr>
              <a:t>Halifax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New Brunswick: </a:t>
            </a:r>
            <a:r>
              <a:rPr lang="en-US" sz="2400" b="1" dirty="0">
                <a:solidFill>
                  <a:srgbClr val="FF0000"/>
                </a:solidFill>
              </a:rPr>
              <a:t>Fredericton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Northwest Territories: </a:t>
            </a:r>
            <a:r>
              <a:rPr lang="en-US" sz="2400" b="1" dirty="0">
                <a:solidFill>
                  <a:srgbClr val="FF0000"/>
                </a:solidFill>
              </a:rPr>
              <a:t>Yellowknife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1B804-8B2F-4B42-92F3-254C49D0B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8" r="12654"/>
          <a:stretch/>
        </p:blipFill>
        <p:spPr>
          <a:xfrm>
            <a:off x="402505" y="1855304"/>
            <a:ext cx="5450013" cy="398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4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8E319-4F8A-48E6-B69A-35EBFACE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6758609" cy="909397"/>
          </a:xfrm>
        </p:spPr>
        <p:txBody>
          <a:bodyPr/>
          <a:lstStyle/>
          <a:p>
            <a:pPr algn="ctr"/>
            <a:r>
              <a:rPr lang="en-US" dirty="0"/>
              <a:t>What about the capitals?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79FA5-82ED-4179-8AFE-7BCC04E6A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78" y="1343818"/>
            <a:ext cx="5923722" cy="5495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Yukon</a:t>
            </a:r>
            <a:r>
              <a:rPr lang="en-US" dirty="0"/>
              <a:t> = </a:t>
            </a:r>
            <a:r>
              <a:rPr lang="en-US" b="1" u="sng" dirty="0">
                <a:solidFill>
                  <a:srgbClr val="FF0000"/>
                </a:solidFill>
              </a:rPr>
              <a:t>Whitehorse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Yukon</a:t>
            </a:r>
            <a:r>
              <a:rPr lang="en-US" dirty="0"/>
              <a:t> Denali can be like a </a:t>
            </a:r>
            <a:r>
              <a:rPr lang="en-US" b="1" u="sng" dirty="0">
                <a:solidFill>
                  <a:srgbClr val="FF0000"/>
                </a:solidFill>
              </a:rPr>
              <a:t>white horse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335D4-B044-4A67-A2C0-49E5580CA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4626" y="18254"/>
            <a:ext cx="5327373" cy="683974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Newfoundland and Labrador: </a:t>
            </a:r>
            <a:r>
              <a:rPr lang="en-US" sz="2400" b="1" dirty="0">
                <a:solidFill>
                  <a:srgbClr val="FF0000"/>
                </a:solidFill>
              </a:rPr>
              <a:t>St. John’s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Alberta: </a:t>
            </a:r>
            <a:r>
              <a:rPr lang="en-US" sz="2400" b="1" dirty="0">
                <a:solidFill>
                  <a:srgbClr val="FF0000"/>
                </a:solidFill>
              </a:rPr>
              <a:t>Edmonton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British Columbia: </a:t>
            </a:r>
            <a:r>
              <a:rPr lang="en-US" sz="2400" b="1" dirty="0">
                <a:solidFill>
                  <a:srgbClr val="FF0000"/>
                </a:solidFill>
              </a:rPr>
              <a:t>Victoria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Ontario: </a:t>
            </a:r>
            <a:r>
              <a:rPr lang="en-US" sz="2400" b="1" dirty="0">
                <a:solidFill>
                  <a:srgbClr val="FF0000"/>
                </a:solidFill>
              </a:rPr>
              <a:t>Toronto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Quebec: </a:t>
            </a:r>
            <a:r>
              <a:rPr lang="en-US" sz="2400" b="1" dirty="0">
                <a:solidFill>
                  <a:srgbClr val="FF0000"/>
                </a:solidFill>
              </a:rPr>
              <a:t>Quebec City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Prince Edward Island: </a:t>
            </a:r>
            <a:r>
              <a:rPr lang="en-US" sz="2400" b="1" dirty="0">
                <a:solidFill>
                  <a:srgbClr val="FF0000"/>
                </a:solidFill>
              </a:rPr>
              <a:t>Charlottetown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Saskatchewan: </a:t>
            </a:r>
            <a:r>
              <a:rPr lang="en-US" sz="2400" b="1" dirty="0">
                <a:solidFill>
                  <a:srgbClr val="FF0000"/>
                </a:solidFill>
              </a:rPr>
              <a:t>Regina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Nunavut: </a:t>
            </a:r>
            <a:r>
              <a:rPr lang="en-US" sz="2400" b="1" dirty="0">
                <a:solidFill>
                  <a:srgbClr val="FF0000"/>
                </a:solidFill>
              </a:rPr>
              <a:t>Iqaluit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Manitoba: </a:t>
            </a:r>
            <a:r>
              <a:rPr lang="en-US" sz="2400" b="1" dirty="0">
                <a:solidFill>
                  <a:srgbClr val="FF0000"/>
                </a:solidFill>
              </a:rPr>
              <a:t>Winnipeg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Yukon: </a:t>
            </a:r>
            <a:r>
              <a:rPr lang="en-US" sz="2400" b="1" dirty="0">
                <a:solidFill>
                  <a:srgbClr val="FF0000"/>
                </a:solidFill>
              </a:rPr>
              <a:t>Whitehorse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Nova Scotia: </a:t>
            </a:r>
            <a:r>
              <a:rPr lang="en-US" sz="2400" b="1" dirty="0">
                <a:solidFill>
                  <a:srgbClr val="FF0000"/>
                </a:solidFill>
              </a:rPr>
              <a:t>Halifax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New Brunswick: </a:t>
            </a:r>
            <a:r>
              <a:rPr lang="en-US" sz="2400" b="1" dirty="0">
                <a:solidFill>
                  <a:srgbClr val="FF0000"/>
                </a:solidFill>
              </a:rPr>
              <a:t>Fredericton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Northwest Territories: </a:t>
            </a:r>
            <a:r>
              <a:rPr lang="en-US" sz="2400" b="1" dirty="0">
                <a:solidFill>
                  <a:srgbClr val="FF0000"/>
                </a:solidFill>
              </a:rPr>
              <a:t>Yellowknife</a:t>
            </a:r>
            <a:endParaRPr lang="en-US" sz="2400" dirty="0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5A893C01-EDB5-452B-894B-18FC8C6F0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8" r="17533" b="3961"/>
          <a:stretch/>
        </p:blipFill>
        <p:spPr bwMode="auto">
          <a:xfrm>
            <a:off x="1037" y="1921986"/>
            <a:ext cx="6558789" cy="385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8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8E319-4F8A-48E6-B69A-35EBFACE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6758609" cy="909397"/>
          </a:xfrm>
        </p:spPr>
        <p:txBody>
          <a:bodyPr/>
          <a:lstStyle/>
          <a:p>
            <a:pPr algn="ctr"/>
            <a:r>
              <a:rPr lang="en-US" dirty="0"/>
              <a:t>What about the capitals?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79FA5-82ED-4179-8AFE-7BCC04E6A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1" y="1126436"/>
            <a:ext cx="5539408" cy="5713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Sas</a:t>
            </a:r>
            <a:r>
              <a:rPr lang="en-US" dirty="0"/>
              <a:t>katchewan = </a:t>
            </a:r>
            <a:r>
              <a:rPr lang="en-US" b="1" u="sng" dirty="0">
                <a:solidFill>
                  <a:srgbClr val="FF0000"/>
                </a:solidFill>
              </a:rPr>
              <a:t>Regina</a:t>
            </a:r>
          </a:p>
          <a:p>
            <a:pPr marL="0" indent="0" algn="ctr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13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Sas</a:t>
            </a:r>
            <a:r>
              <a:rPr lang="en-US" dirty="0"/>
              <a:t>sy </a:t>
            </a:r>
            <a:r>
              <a:rPr lang="en-US" b="1" u="sng" dirty="0">
                <a:solidFill>
                  <a:srgbClr val="FF0000"/>
                </a:solidFill>
              </a:rPr>
              <a:t>Regina</a:t>
            </a:r>
            <a:r>
              <a:rPr lang="en-US" dirty="0"/>
              <a:t> 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335D4-B044-4A67-A2C0-49E5580CA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4626" y="18254"/>
            <a:ext cx="5327373" cy="683974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Newfoundland and Labrador: </a:t>
            </a:r>
            <a:r>
              <a:rPr lang="en-US" sz="2400" b="1" dirty="0">
                <a:solidFill>
                  <a:srgbClr val="FF0000"/>
                </a:solidFill>
              </a:rPr>
              <a:t>St. John’s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Alberta: </a:t>
            </a:r>
            <a:r>
              <a:rPr lang="en-US" sz="2400" b="1" dirty="0">
                <a:solidFill>
                  <a:srgbClr val="FF0000"/>
                </a:solidFill>
              </a:rPr>
              <a:t>Edmonton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British Columbia: </a:t>
            </a:r>
            <a:r>
              <a:rPr lang="en-US" sz="2400" b="1" dirty="0">
                <a:solidFill>
                  <a:srgbClr val="FF0000"/>
                </a:solidFill>
              </a:rPr>
              <a:t>Victoria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Ontario: </a:t>
            </a:r>
            <a:r>
              <a:rPr lang="en-US" sz="2400" b="1" dirty="0">
                <a:solidFill>
                  <a:srgbClr val="FF0000"/>
                </a:solidFill>
              </a:rPr>
              <a:t>Toronto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Quebec: </a:t>
            </a:r>
            <a:r>
              <a:rPr lang="en-US" sz="2400" b="1" dirty="0">
                <a:solidFill>
                  <a:srgbClr val="FF0000"/>
                </a:solidFill>
              </a:rPr>
              <a:t>Quebec City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Prince Edward Island: </a:t>
            </a:r>
            <a:r>
              <a:rPr lang="en-US" sz="2400" b="1" dirty="0">
                <a:solidFill>
                  <a:srgbClr val="FF0000"/>
                </a:solidFill>
              </a:rPr>
              <a:t>Charlottetown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Saskatchewan: </a:t>
            </a:r>
            <a:r>
              <a:rPr lang="en-US" sz="2400" b="1" dirty="0">
                <a:solidFill>
                  <a:srgbClr val="FF0000"/>
                </a:solidFill>
              </a:rPr>
              <a:t>Regina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Nunavut: </a:t>
            </a:r>
            <a:r>
              <a:rPr lang="en-US" sz="2400" b="1" dirty="0">
                <a:solidFill>
                  <a:srgbClr val="FF0000"/>
                </a:solidFill>
              </a:rPr>
              <a:t>Iqaluit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Manitoba: </a:t>
            </a:r>
            <a:r>
              <a:rPr lang="en-US" sz="2400" b="1" dirty="0">
                <a:solidFill>
                  <a:srgbClr val="FF0000"/>
                </a:solidFill>
              </a:rPr>
              <a:t>Winnipeg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Yukon: </a:t>
            </a:r>
            <a:r>
              <a:rPr lang="en-US" sz="2400" b="1" dirty="0">
                <a:solidFill>
                  <a:srgbClr val="FF0000"/>
                </a:solidFill>
              </a:rPr>
              <a:t>Whitehorse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Nova Scotia: </a:t>
            </a:r>
            <a:r>
              <a:rPr lang="en-US" sz="2400" b="1" dirty="0">
                <a:solidFill>
                  <a:srgbClr val="FF0000"/>
                </a:solidFill>
              </a:rPr>
              <a:t>Halifax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New Brunswick: </a:t>
            </a:r>
            <a:r>
              <a:rPr lang="en-US" sz="2400" b="1" dirty="0">
                <a:solidFill>
                  <a:srgbClr val="FF0000"/>
                </a:solidFill>
              </a:rPr>
              <a:t>Fredericton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Northwest Territories: </a:t>
            </a:r>
            <a:r>
              <a:rPr lang="en-US" sz="2400" b="1" dirty="0">
                <a:solidFill>
                  <a:srgbClr val="FF0000"/>
                </a:solidFill>
              </a:rPr>
              <a:t>Yellowknife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924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8E319-4F8A-48E6-B69A-35EBFACE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6758609" cy="909397"/>
          </a:xfrm>
        </p:spPr>
        <p:txBody>
          <a:bodyPr/>
          <a:lstStyle/>
          <a:p>
            <a:pPr algn="ctr"/>
            <a:r>
              <a:rPr lang="en-US" dirty="0"/>
              <a:t>What about </a:t>
            </a:r>
            <a:r>
              <a:rPr lang="en-US"/>
              <a:t>the capitals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79FA5-82ED-4179-8AFE-7BCC04E6A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19" y="1343818"/>
            <a:ext cx="5722289" cy="54959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Alberta = Edmonton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Nunavut = Iqaluit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Manitoba = Winnipeg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Nova Scotia = Halifax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New Brunswick = Fredericton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Northwest Territories = Yellowknife</a:t>
            </a:r>
            <a:endParaRPr lang="en-US" dirty="0"/>
          </a:p>
          <a:p>
            <a:pPr marL="0" indent="0" algn="ctr">
              <a:buNone/>
            </a:pPr>
            <a:endParaRPr lang="en-US" sz="13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ED86B4-870D-468E-A7CF-87DED78E6891}"/>
              </a:ext>
            </a:extLst>
          </p:cNvPr>
          <p:cNvSpPr txBox="1">
            <a:spLocks/>
          </p:cNvSpPr>
          <p:nvPr/>
        </p:nvSpPr>
        <p:spPr>
          <a:xfrm>
            <a:off x="6864627" y="18255"/>
            <a:ext cx="5327373" cy="683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/>
              <a:t>Newfoundland and Labrador: </a:t>
            </a:r>
            <a:r>
              <a:rPr lang="en-US" sz="2400" b="1" dirty="0">
                <a:solidFill>
                  <a:srgbClr val="FF0000"/>
                </a:solidFill>
              </a:rPr>
              <a:t>St. John’s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Alberta: </a:t>
            </a:r>
            <a:r>
              <a:rPr lang="en-US" sz="2400" b="1" dirty="0">
                <a:solidFill>
                  <a:srgbClr val="FF0000"/>
                </a:solidFill>
              </a:rPr>
              <a:t>Edmonton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British Columbia: </a:t>
            </a:r>
            <a:r>
              <a:rPr lang="en-US" sz="2400" b="1" dirty="0">
                <a:solidFill>
                  <a:srgbClr val="FF0000"/>
                </a:solidFill>
              </a:rPr>
              <a:t>Victoria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Ontario: </a:t>
            </a:r>
            <a:r>
              <a:rPr lang="en-US" sz="2400" b="1" dirty="0">
                <a:solidFill>
                  <a:srgbClr val="FF0000"/>
                </a:solidFill>
              </a:rPr>
              <a:t>Toronto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Quebec: </a:t>
            </a:r>
            <a:r>
              <a:rPr lang="en-US" sz="2400" b="1" dirty="0">
                <a:solidFill>
                  <a:srgbClr val="FF0000"/>
                </a:solidFill>
              </a:rPr>
              <a:t>Quebec City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Prince Edward Island: </a:t>
            </a:r>
            <a:r>
              <a:rPr lang="en-US" sz="2400" b="1" dirty="0">
                <a:solidFill>
                  <a:srgbClr val="FF0000"/>
                </a:solidFill>
              </a:rPr>
              <a:t>Charlottetown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Saskatchewan: </a:t>
            </a:r>
            <a:r>
              <a:rPr lang="en-US" sz="2400" b="1" dirty="0">
                <a:solidFill>
                  <a:srgbClr val="FF0000"/>
                </a:solidFill>
              </a:rPr>
              <a:t>Regina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Nunavut: </a:t>
            </a:r>
            <a:r>
              <a:rPr lang="en-US" sz="2400" b="1" dirty="0">
                <a:solidFill>
                  <a:srgbClr val="FF0000"/>
                </a:solidFill>
              </a:rPr>
              <a:t>Iqaluit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Manitoba: </a:t>
            </a:r>
            <a:r>
              <a:rPr lang="en-US" sz="2400" b="1" dirty="0">
                <a:solidFill>
                  <a:srgbClr val="FF0000"/>
                </a:solidFill>
              </a:rPr>
              <a:t>Winnipeg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Yukon: </a:t>
            </a:r>
            <a:r>
              <a:rPr lang="en-US" sz="2400" b="1" dirty="0">
                <a:solidFill>
                  <a:srgbClr val="FF0000"/>
                </a:solidFill>
              </a:rPr>
              <a:t>Whitehorse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Nova Scotia: </a:t>
            </a:r>
            <a:r>
              <a:rPr lang="en-US" sz="2400" b="1" dirty="0">
                <a:solidFill>
                  <a:srgbClr val="FF0000"/>
                </a:solidFill>
              </a:rPr>
              <a:t>Halifax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New Brunswick: </a:t>
            </a:r>
            <a:r>
              <a:rPr lang="en-US" sz="2400" b="1" dirty="0">
                <a:solidFill>
                  <a:srgbClr val="FF0000"/>
                </a:solidFill>
              </a:rPr>
              <a:t>Fredericton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Northwest Territories: </a:t>
            </a:r>
            <a:r>
              <a:rPr lang="en-US" sz="2400" b="1" dirty="0">
                <a:solidFill>
                  <a:srgbClr val="FF0000"/>
                </a:solidFill>
              </a:rPr>
              <a:t>Yellowknife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006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7B18-EE75-48D9-92A2-5EA53DF3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145921"/>
          </a:xfrm>
        </p:spPr>
        <p:txBody>
          <a:bodyPr>
            <a:normAutofit/>
          </a:bodyPr>
          <a:lstStyle/>
          <a:p>
            <a:pPr algn="ctr"/>
            <a:r>
              <a:rPr lang="en-US" sz="4900" dirty="0"/>
              <a:t>How am I supposed to remember all of this!?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740F3-DD60-424E-932E-FFED45796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7" y="2696425"/>
            <a:ext cx="2021067" cy="4035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/>
              <a:t>Let’s make a mnemonic!</a:t>
            </a:r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r>
              <a:rPr lang="en-US" sz="2900" dirty="0"/>
              <a:t>Start in the </a:t>
            </a:r>
            <a:r>
              <a:rPr lang="en-US" sz="2900" b="1" u="sng" dirty="0"/>
              <a:t>northwest</a:t>
            </a:r>
            <a:r>
              <a:rPr lang="en-US" sz="2900" dirty="0"/>
              <a:t> corner and move in a </a:t>
            </a:r>
            <a:r>
              <a:rPr lang="en-US" sz="2900" b="1" u="sng" dirty="0"/>
              <a:t>clockwise</a:t>
            </a:r>
            <a:r>
              <a:rPr lang="en-US" sz="2900" dirty="0"/>
              <a:t> motion as shown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0FE65-E1D7-45FA-BC99-790B21066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9" t="24015" r="5969" b="16057"/>
          <a:stretch/>
        </p:blipFill>
        <p:spPr>
          <a:xfrm>
            <a:off x="1936200" y="1063400"/>
            <a:ext cx="10388105" cy="566870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B13C2D5-B5D6-43B4-BE53-84A44AD760F4}"/>
              </a:ext>
            </a:extLst>
          </p:cNvPr>
          <p:cNvSpPr/>
          <p:nvPr/>
        </p:nvSpPr>
        <p:spPr>
          <a:xfrm>
            <a:off x="2812690" y="2376223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D5EB982-234A-477D-9E57-1351E98D3352}"/>
              </a:ext>
            </a:extLst>
          </p:cNvPr>
          <p:cNvSpPr/>
          <p:nvPr/>
        </p:nvSpPr>
        <p:spPr>
          <a:xfrm>
            <a:off x="4431302" y="2459445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824F67-053A-4536-94EC-7E0B953E6FA3}"/>
              </a:ext>
            </a:extLst>
          </p:cNvPr>
          <p:cNvSpPr/>
          <p:nvPr/>
        </p:nvSpPr>
        <p:spPr>
          <a:xfrm rot="19904738">
            <a:off x="1274540" y="1422892"/>
            <a:ext cx="2243009" cy="553998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545955-0CCB-4DE5-8716-460A966AC913}"/>
              </a:ext>
            </a:extLst>
          </p:cNvPr>
          <p:cNvSpPr/>
          <p:nvPr/>
        </p:nvSpPr>
        <p:spPr>
          <a:xfrm rot="19962945">
            <a:off x="176766" y="924682"/>
            <a:ext cx="15296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Territories </a:t>
            </a:r>
          </a:p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</a:t>
            </a:r>
          </a:p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Provinces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20206AF4-E08C-4B1E-8150-C55DF19430DF}"/>
              </a:ext>
            </a:extLst>
          </p:cNvPr>
          <p:cNvSpPr/>
          <p:nvPr/>
        </p:nvSpPr>
        <p:spPr>
          <a:xfrm rot="5400000">
            <a:off x="7881235" y="1319866"/>
            <a:ext cx="1145919" cy="3603209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C5F218E-A00F-49DD-AC1D-A98B6C5AA625}"/>
              </a:ext>
            </a:extLst>
          </p:cNvPr>
          <p:cNvSpPr/>
          <p:nvPr/>
        </p:nvSpPr>
        <p:spPr>
          <a:xfrm rot="1282433">
            <a:off x="10760765" y="476152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A200410-8EF2-472C-A935-3D6DC3C2D8E9}"/>
              </a:ext>
            </a:extLst>
          </p:cNvPr>
          <p:cNvSpPr/>
          <p:nvPr/>
        </p:nvSpPr>
        <p:spPr>
          <a:xfrm rot="14471913">
            <a:off x="10418377" y="5824543"/>
            <a:ext cx="508901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8AF55C1-41A6-4206-BF9A-00314DE0D9A1}"/>
              </a:ext>
            </a:extLst>
          </p:cNvPr>
          <p:cNvSpPr/>
          <p:nvPr/>
        </p:nvSpPr>
        <p:spPr>
          <a:xfrm rot="9786659">
            <a:off x="9904083" y="5487398"/>
            <a:ext cx="508901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54EC79-3EC7-4D1F-B1D8-4C530EB1E62F}"/>
              </a:ext>
            </a:extLst>
          </p:cNvPr>
          <p:cNvSpPr/>
          <p:nvPr/>
        </p:nvSpPr>
        <p:spPr>
          <a:xfrm rot="10800000">
            <a:off x="9106480" y="5591393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23A6540-6D94-4364-8761-F7AE1A49B7E3}"/>
              </a:ext>
            </a:extLst>
          </p:cNvPr>
          <p:cNvSpPr/>
          <p:nvPr/>
        </p:nvSpPr>
        <p:spPr>
          <a:xfrm rot="10800000">
            <a:off x="7717868" y="5591393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BD91872-0BBF-4227-B7C9-2FEB96B92276}"/>
              </a:ext>
            </a:extLst>
          </p:cNvPr>
          <p:cNvSpPr/>
          <p:nvPr/>
        </p:nvSpPr>
        <p:spPr>
          <a:xfrm rot="10800000">
            <a:off x="5937671" y="5186715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D7B7F49-8D42-4ACE-8484-21A9A6A4D9CB}"/>
              </a:ext>
            </a:extLst>
          </p:cNvPr>
          <p:cNvSpPr/>
          <p:nvPr/>
        </p:nvSpPr>
        <p:spPr>
          <a:xfrm rot="10800000">
            <a:off x="4927323" y="5186715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54720304-DD84-4CD0-921E-F4D51C23EF32}"/>
              </a:ext>
            </a:extLst>
          </p:cNvPr>
          <p:cNvSpPr/>
          <p:nvPr/>
        </p:nvSpPr>
        <p:spPr>
          <a:xfrm rot="10800000">
            <a:off x="4010040" y="5117432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B212039-670C-4E30-97F0-032F4213C994}"/>
              </a:ext>
            </a:extLst>
          </p:cNvPr>
          <p:cNvSpPr/>
          <p:nvPr/>
        </p:nvSpPr>
        <p:spPr>
          <a:xfrm rot="10800000">
            <a:off x="3011609" y="5117432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BDBD29-981C-4984-B9F1-8257999CA984}"/>
              </a:ext>
            </a:extLst>
          </p:cNvPr>
          <p:cNvSpPr/>
          <p:nvPr/>
        </p:nvSpPr>
        <p:spPr>
          <a:xfrm rot="19904738">
            <a:off x="1734577" y="5125472"/>
            <a:ext cx="815514" cy="553998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69818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514B6-980F-4030-8F06-BF0F700E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325"/>
            <a:ext cx="12192000" cy="867327"/>
          </a:xfrm>
        </p:spPr>
        <p:txBody>
          <a:bodyPr>
            <a:normAutofit/>
          </a:bodyPr>
          <a:lstStyle/>
          <a:p>
            <a:r>
              <a:rPr lang="en-US" sz="4000" dirty="0"/>
              <a:t>Mnemonic- phrase to help you remember the order of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C7DC8-DF05-4F36-AE55-A043543F0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1810" y="940904"/>
            <a:ext cx="4492486" cy="5930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Y</a:t>
            </a:r>
            <a:r>
              <a:rPr lang="en-US" dirty="0"/>
              <a:t>ukon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N</a:t>
            </a:r>
            <a:r>
              <a:rPr lang="en-US" dirty="0"/>
              <a:t>orthwest </a:t>
            </a:r>
            <a:r>
              <a:rPr lang="en-US" b="1" u="sng" dirty="0">
                <a:solidFill>
                  <a:srgbClr val="FF0000"/>
                </a:solidFill>
              </a:rPr>
              <a:t>T</a:t>
            </a:r>
            <a:r>
              <a:rPr lang="en-US" dirty="0"/>
              <a:t>erritories</a:t>
            </a:r>
          </a:p>
          <a:p>
            <a:pPr marL="0" indent="0"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N</a:t>
            </a:r>
            <a:r>
              <a:rPr lang="en-US" dirty="0" err="1"/>
              <a:t>u</a:t>
            </a:r>
            <a:r>
              <a:rPr lang="en-US" b="1" u="sng" dirty="0" err="1">
                <a:solidFill>
                  <a:srgbClr val="FF0000"/>
                </a:solidFill>
              </a:rPr>
              <a:t>N</a:t>
            </a:r>
            <a:r>
              <a:rPr lang="en-US" dirty="0" err="1"/>
              <a:t>avut</a:t>
            </a:r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N</a:t>
            </a:r>
            <a:r>
              <a:rPr lang="en-US" dirty="0"/>
              <a:t>ewfoundland and </a:t>
            </a:r>
            <a:r>
              <a:rPr lang="en-US" b="1" u="sng" dirty="0">
                <a:solidFill>
                  <a:srgbClr val="FF0000"/>
                </a:solidFill>
              </a:rPr>
              <a:t>L</a:t>
            </a:r>
            <a:r>
              <a:rPr lang="en-US" dirty="0"/>
              <a:t>abrador</a:t>
            </a:r>
          </a:p>
          <a:p>
            <a:pPr marL="0" indent="0">
              <a:buNone/>
            </a:pPr>
            <a:r>
              <a:rPr lang="en-US" dirty="0"/>
              <a:t>Nova </a:t>
            </a:r>
            <a:r>
              <a:rPr lang="en-US" b="1" u="sng" dirty="0" err="1">
                <a:solidFill>
                  <a:srgbClr val="FF0000"/>
                </a:solidFill>
              </a:rPr>
              <a:t>SC</a:t>
            </a:r>
            <a:r>
              <a:rPr lang="en-US" dirty="0" err="1"/>
              <a:t>otia</a:t>
            </a:r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P</a:t>
            </a:r>
            <a:r>
              <a:rPr lang="en-US" dirty="0"/>
              <a:t>rince Edward Island</a:t>
            </a:r>
          </a:p>
          <a:p>
            <a:pPr marL="0" indent="0">
              <a:buNone/>
            </a:pPr>
            <a:r>
              <a:rPr lang="en-US" dirty="0"/>
              <a:t>New </a:t>
            </a:r>
            <a:r>
              <a:rPr lang="en-US" b="1" u="sng" dirty="0">
                <a:solidFill>
                  <a:srgbClr val="FF0000"/>
                </a:solidFill>
              </a:rPr>
              <a:t>Br</a:t>
            </a:r>
            <a:r>
              <a:rPr lang="en-US" dirty="0"/>
              <a:t>unswick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Q</a:t>
            </a:r>
            <a:r>
              <a:rPr lang="en-US" dirty="0"/>
              <a:t>uebec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O</a:t>
            </a:r>
            <a:r>
              <a:rPr lang="en-US" dirty="0"/>
              <a:t>ntario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M</a:t>
            </a:r>
            <a:r>
              <a:rPr lang="en-US" dirty="0"/>
              <a:t>anitoba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S</a:t>
            </a:r>
            <a:r>
              <a:rPr lang="en-US" dirty="0"/>
              <a:t>askatchewan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A</a:t>
            </a:r>
            <a:r>
              <a:rPr lang="en-US" dirty="0"/>
              <a:t>lberta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B</a:t>
            </a:r>
            <a:r>
              <a:rPr lang="en-US" dirty="0"/>
              <a:t>ritish </a:t>
            </a:r>
            <a:r>
              <a:rPr lang="en-US" b="1" u="sng" dirty="0">
                <a:solidFill>
                  <a:srgbClr val="FF0000"/>
                </a:solidFill>
              </a:rPr>
              <a:t>C</a:t>
            </a:r>
            <a:r>
              <a:rPr lang="en-US" dirty="0"/>
              <a:t>olumbia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9B098-D2B5-401F-85CB-506B6CE66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4992" y="927652"/>
            <a:ext cx="2418522" cy="5930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Y</a:t>
            </a:r>
            <a:r>
              <a:rPr lang="en-US" dirty="0"/>
              <a:t>oung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N</a:t>
            </a:r>
            <a:r>
              <a:rPr lang="en-US" dirty="0"/>
              <a:t>augh</a:t>
            </a:r>
            <a:r>
              <a:rPr lang="en-US" b="1" u="sng" dirty="0">
                <a:solidFill>
                  <a:srgbClr val="FF0000"/>
                </a:solidFill>
              </a:rPr>
              <a:t>T</a:t>
            </a:r>
            <a:r>
              <a:rPr lang="en-US" dirty="0"/>
              <a:t>y</a:t>
            </a:r>
          </a:p>
          <a:p>
            <a:pPr marL="0" indent="0"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N</a:t>
            </a:r>
            <a:r>
              <a:rPr lang="en-US" dirty="0" err="1"/>
              <a:t>i</a:t>
            </a:r>
            <a:r>
              <a:rPr lang="en-US" b="1" u="sng" dirty="0" err="1">
                <a:solidFill>
                  <a:srgbClr val="FF0000"/>
                </a:solidFill>
              </a:rPr>
              <a:t>N</a:t>
            </a:r>
            <a:r>
              <a:rPr lang="en-US" dirty="0" err="1"/>
              <a:t>ja</a:t>
            </a:r>
            <a:endParaRPr lang="en-US" dirty="0"/>
          </a:p>
          <a:p>
            <a:pPr marL="0" indent="0"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N</a:t>
            </a:r>
            <a:r>
              <a:rPr lang="en-US" dirty="0" err="1"/>
              <a:t>arwha</a:t>
            </a:r>
            <a:r>
              <a:rPr lang="en-US" b="1" u="sng" dirty="0" err="1">
                <a:solidFill>
                  <a:srgbClr val="FF0000"/>
                </a:solidFill>
              </a:rPr>
              <a:t>L</a:t>
            </a:r>
            <a:r>
              <a:rPr lang="en-US" dirty="0" err="1"/>
              <a:t>s</a:t>
            </a:r>
            <a:endParaRPr lang="en-US" dirty="0"/>
          </a:p>
          <a:p>
            <a:pPr marL="0" indent="0"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SC</a:t>
            </a:r>
            <a:r>
              <a:rPr lang="en-US" dirty="0" err="1"/>
              <a:t>arcely</a:t>
            </a:r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P</a:t>
            </a:r>
            <a:r>
              <a:rPr lang="en-US" dirty="0"/>
              <a:t>lay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Br</a:t>
            </a:r>
            <a:r>
              <a:rPr lang="en-US" dirty="0"/>
              <a:t>utal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Q</a:t>
            </a:r>
            <a:r>
              <a:rPr lang="en-US" dirty="0"/>
              <a:t>uidditch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O</a:t>
            </a:r>
            <a:r>
              <a:rPr lang="en-US" dirty="0"/>
              <a:t>n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M</a:t>
            </a:r>
            <a:r>
              <a:rPr lang="en-US" dirty="0"/>
              <a:t>ajestic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S</a:t>
            </a:r>
            <a:r>
              <a:rPr lang="en-US" dirty="0"/>
              <a:t>eas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A</a:t>
            </a:r>
            <a:r>
              <a:rPr lang="en-US" dirty="0"/>
              <a:t>ll while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B</a:t>
            </a:r>
            <a:r>
              <a:rPr lang="en-US" dirty="0"/>
              <a:t>aking </a:t>
            </a:r>
            <a:r>
              <a:rPr lang="en-US" b="1" u="sng" dirty="0">
                <a:solidFill>
                  <a:srgbClr val="FF0000"/>
                </a:solidFill>
              </a:rPr>
              <a:t>C</a:t>
            </a:r>
            <a:r>
              <a:rPr lang="en-US" dirty="0"/>
              <a:t>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5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7B18-EE75-48D9-92A2-5EA53DF3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145921"/>
          </a:xfrm>
        </p:spPr>
        <p:txBody>
          <a:bodyPr>
            <a:normAutofit/>
          </a:bodyPr>
          <a:lstStyle/>
          <a:p>
            <a:pPr algn="ctr"/>
            <a:r>
              <a:rPr lang="en-US" sz="4900" dirty="0"/>
              <a:t>How am I supposed to remember all of this!?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740F3-DD60-424E-932E-FFED45796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7" y="3315573"/>
            <a:ext cx="2074559" cy="3416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/>
              <a:t>Let’s make a mnemonic!</a:t>
            </a:r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r>
              <a:rPr lang="en-US" sz="2900" dirty="0"/>
              <a:t>Start on the </a:t>
            </a:r>
            <a:r>
              <a:rPr lang="en-US" sz="2900" b="1" u="sng" dirty="0"/>
              <a:t>left</a:t>
            </a:r>
            <a:r>
              <a:rPr lang="en-US" sz="2900" dirty="0"/>
              <a:t> and move </a:t>
            </a:r>
            <a:r>
              <a:rPr lang="en-US" sz="2900" b="1" u="sng" dirty="0"/>
              <a:t>right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0FE65-E1D7-45FA-BC99-790B21066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9" t="24015" r="5969" b="16057"/>
          <a:stretch/>
        </p:blipFill>
        <p:spPr>
          <a:xfrm>
            <a:off x="1936200" y="1063400"/>
            <a:ext cx="10388105" cy="566870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B13C2D5-B5D6-43B4-BE53-84A44AD760F4}"/>
              </a:ext>
            </a:extLst>
          </p:cNvPr>
          <p:cNvSpPr/>
          <p:nvPr/>
        </p:nvSpPr>
        <p:spPr>
          <a:xfrm>
            <a:off x="2812690" y="2376223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D5EB982-234A-477D-9E57-1351E98D3352}"/>
              </a:ext>
            </a:extLst>
          </p:cNvPr>
          <p:cNvSpPr/>
          <p:nvPr/>
        </p:nvSpPr>
        <p:spPr>
          <a:xfrm>
            <a:off x="4431302" y="2459445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824F67-053A-4536-94EC-7E0B953E6FA3}"/>
              </a:ext>
            </a:extLst>
          </p:cNvPr>
          <p:cNvSpPr/>
          <p:nvPr/>
        </p:nvSpPr>
        <p:spPr>
          <a:xfrm rot="19904738">
            <a:off x="354596" y="2131840"/>
            <a:ext cx="2243009" cy="553998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545955-0CCB-4DE5-8716-460A966AC913}"/>
              </a:ext>
            </a:extLst>
          </p:cNvPr>
          <p:cNvSpPr/>
          <p:nvPr/>
        </p:nvSpPr>
        <p:spPr>
          <a:xfrm rot="19962945">
            <a:off x="176766" y="924682"/>
            <a:ext cx="15296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Territories </a:t>
            </a:r>
          </a:p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</a:t>
            </a:r>
          </a:p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Provinces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BDBD29-981C-4984-B9F1-8257999CA984}"/>
              </a:ext>
            </a:extLst>
          </p:cNvPr>
          <p:cNvSpPr/>
          <p:nvPr/>
        </p:nvSpPr>
        <p:spPr>
          <a:xfrm rot="19904738">
            <a:off x="6619065" y="2773227"/>
            <a:ext cx="815514" cy="553998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19369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514B6-980F-4030-8F06-BF0F700E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325"/>
            <a:ext cx="12192000" cy="867327"/>
          </a:xfrm>
        </p:spPr>
        <p:txBody>
          <a:bodyPr>
            <a:normAutofit/>
          </a:bodyPr>
          <a:lstStyle/>
          <a:p>
            <a:r>
              <a:rPr lang="en-US" sz="4000" dirty="0"/>
              <a:t>Mnemonic- phrase to help you remember the order of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C7DC8-DF05-4F36-AE55-A043543F0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7653" y="1139687"/>
            <a:ext cx="5446644" cy="5731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500" b="1" u="sng" dirty="0">
                <a:solidFill>
                  <a:srgbClr val="FF0000"/>
                </a:solidFill>
              </a:rPr>
              <a:t>Yu</a:t>
            </a:r>
            <a:r>
              <a:rPr lang="en-US" sz="4500" dirty="0"/>
              <a:t>kon</a:t>
            </a:r>
          </a:p>
          <a:p>
            <a:pPr marL="0" indent="0">
              <a:buNone/>
            </a:pPr>
            <a:r>
              <a:rPr lang="en-US" sz="4500" b="1" u="sng" dirty="0">
                <a:solidFill>
                  <a:srgbClr val="FF0000"/>
                </a:solidFill>
              </a:rPr>
              <a:t>No</a:t>
            </a:r>
            <a:r>
              <a:rPr lang="en-US" sz="4500" dirty="0"/>
              <a:t>rthwest </a:t>
            </a:r>
            <a:r>
              <a:rPr lang="en-US" sz="4500" b="1" u="sng" dirty="0">
                <a:solidFill>
                  <a:srgbClr val="FF0000"/>
                </a:solidFill>
              </a:rPr>
              <a:t>Terri</a:t>
            </a:r>
            <a:r>
              <a:rPr lang="en-US" sz="4500" dirty="0"/>
              <a:t>tories</a:t>
            </a:r>
          </a:p>
          <a:p>
            <a:pPr marL="0" indent="0">
              <a:buNone/>
            </a:pPr>
            <a:r>
              <a:rPr lang="en-US" sz="4500" b="1" u="sng" dirty="0">
                <a:solidFill>
                  <a:srgbClr val="FF0000"/>
                </a:solidFill>
              </a:rPr>
              <a:t>Nun</a:t>
            </a:r>
            <a:r>
              <a:rPr lang="en-US" sz="4500" dirty="0"/>
              <a:t>avut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9B098-D2B5-401F-85CB-506B6CE66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4992" y="1126435"/>
            <a:ext cx="4287078" cy="5731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500" b="1" u="sng" dirty="0">
                <a:solidFill>
                  <a:srgbClr val="FF0000"/>
                </a:solidFill>
              </a:rPr>
              <a:t>Yu</a:t>
            </a:r>
            <a:r>
              <a:rPr lang="en-US" sz="4500" dirty="0"/>
              <a:t>cky</a:t>
            </a:r>
          </a:p>
          <a:p>
            <a:pPr marL="0" indent="0">
              <a:buNone/>
            </a:pPr>
            <a:r>
              <a:rPr lang="en-US" sz="4500" b="1" u="sng" dirty="0">
                <a:solidFill>
                  <a:srgbClr val="FF0000"/>
                </a:solidFill>
              </a:rPr>
              <a:t>No</a:t>
            </a:r>
            <a:r>
              <a:rPr lang="en-US" sz="4500" dirty="0"/>
              <a:t>ses </a:t>
            </a:r>
            <a:r>
              <a:rPr lang="en-US" sz="4500" b="1" u="sng" dirty="0">
                <a:solidFill>
                  <a:srgbClr val="FF0000"/>
                </a:solidFill>
              </a:rPr>
              <a:t>Terri</a:t>
            </a:r>
            <a:r>
              <a:rPr lang="en-US" sz="4500" dirty="0"/>
              <a:t>fy</a:t>
            </a:r>
          </a:p>
          <a:p>
            <a:pPr marL="0" indent="0">
              <a:buNone/>
            </a:pPr>
            <a:r>
              <a:rPr lang="en-US" sz="4500" b="1" u="sng" dirty="0">
                <a:solidFill>
                  <a:srgbClr val="FF0000"/>
                </a:solidFill>
              </a:rPr>
              <a:t>Nun</a:t>
            </a:r>
            <a:r>
              <a:rPr lang="en-US" sz="45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2323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7B18-EE75-48D9-92A2-5EA53DF3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145921"/>
          </a:xfrm>
        </p:spPr>
        <p:txBody>
          <a:bodyPr>
            <a:normAutofit/>
          </a:bodyPr>
          <a:lstStyle/>
          <a:p>
            <a:pPr algn="ctr"/>
            <a:r>
              <a:rPr lang="en-US" sz="4900" dirty="0"/>
              <a:t>How am I supposed to remember all of this!?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740F3-DD60-424E-932E-FFED45796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7" y="1164177"/>
            <a:ext cx="2021067" cy="2658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/>
              <a:t>Let’s make a mnemonic!</a:t>
            </a:r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r>
              <a:rPr lang="en-US" sz="2900" dirty="0"/>
              <a:t>Start on the </a:t>
            </a:r>
            <a:r>
              <a:rPr lang="en-US" sz="2900" b="1" u="sng" dirty="0"/>
              <a:t>left</a:t>
            </a:r>
            <a:r>
              <a:rPr lang="en-US" sz="2900" dirty="0"/>
              <a:t> and move </a:t>
            </a:r>
            <a:r>
              <a:rPr lang="en-US" sz="2900" b="1" u="sng" dirty="0"/>
              <a:t>right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0FE65-E1D7-45FA-BC99-790B21066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9" t="24015" r="5969" b="16057"/>
          <a:stretch/>
        </p:blipFill>
        <p:spPr>
          <a:xfrm>
            <a:off x="1936200" y="1063400"/>
            <a:ext cx="10388105" cy="566870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B13C2D5-B5D6-43B4-BE53-84A44AD760F4}"/>
              </a:ext>
            </a:extLst>
          </p:cNvPr>
          <p:cNvSpPr/>
          <p:nvPr/>
        </p:nvSpPr>
        <p:spPr>
          <a:xfrm>
            <a:off x="2919615" y="4661069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D5EB982-234A-477D-9E57-1351E98D3352}"/>
              </a:ext>
            </a:extLst>
          </p:cNvPr>
          <p:cNvSpPr/>
          <p:nvPr/>
        </p:nvSpPr>
        <p:spPr>
          <a:xfrm>
            <a:off x="5045940" y="5127889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824F67-053A-4536-94EC-7E0B953E6FA3}"/>
              </a:ext>
            </a:extLst>
          </p:cNvPr>
          <p:cNvSpPr/>
          <p:nvPr/>
        </p:nvSpPr>
        <p:spPr>
          <a:xfrm rot="19904738">
            <a:off x="87894" y="4344191"/>
            <a:ext cx="2243009" cy="553998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545955-0CCB-4DE5-8716-460A966AC913}"/>
              </a:ext>
            </a:extLst>
          </p:cNvPr>
          <p:cNvSpPr/>
          <p:nvPr/>
        </p:nvSpPr>
        <p:spPr>
          <a:xfrm rot="19962945">
            <a:off x="247841" y="5534557"/>
            <a:ext cx="15296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Territories </a:t>
            </a:r>
          </a:p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</a:t>
            </a:r>
          </a:p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Provinces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BDBD29-981C-4984-B9F1-8257999CA984}"/>
              </a:ext>
            </a:extLst>
          </p:cNvPr>
          <p:cNvSpPr/>
          <p:nvPr/>
        </p:nvSpPr>
        <p:spPr>
          <a:xfrm rot="19904738">
            <a:off x="11426245" y="4536708"/>
            <a:ext cx="815514" cy="553998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339736C-22A4-46EE-9F7D-CE3DB281FAAA}"/>
              </a:ext>
            </a:extLst>
          </p:cNvPr>
          <p:cNvSpPr/>
          <p:nvPr/>
        </p:nvSpPr>
        <p:spPr>
          <a:xfrm>
            <a:off x="5992089" y="5405525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4EF557E7-2F5B-40CC-8C95-416BAF0B3559}"/>
              </a:ext>
            </a:extLst>
          </p:cNvPr>
          <p:cNvSpPr/>
          <p:nvPr/>
        </p:nvSpPr>
        <p:spPr>
          <a:xfrm>
            <a:off x="7763471" y="5405525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AA8392C-73C8-464A-8506-D59720532F28}"/>
              </a:ext>
            </a:extLst>
          </p:cNvPr>
          <p:cNvSpPr/>
          <p:nvPr/>
        </p:nvSpPr>
        <p:spPr>
          <a:xfrm>
            <a:off x="8921203" y="4406863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9FE719A-E3C4-4C9A-915B-1CC8AD5BA50A}"/>
              </a:ext>
            </a:extLst>
          </p:cNvPr>
          <p:cNvSpPr/>
          <p:nvPr/>
        </p:nvSpPr>
        <p:spPr>
          <a:xfrm>
            <a:off x="4074340" y="4653928"/>
            <a:ext cx="702365" cy="473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0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514B6-980F-4030-8F06-BF0F700E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325"/>
            <a:ext cx="12192000" cy="867327"/>
          </a:xfrm>
        </p:spPr>
        <p:txBody>
          <a:bodyPr>
            <a:normAutofit/>
          </a:bodyPr>
          <a:lstStyle/>
          <a:p>
            <a:r>
              <a:rPr lang="en-US" sz="4000" dirty="0"/>
              <a:t>Mnemonic- phrase to help you remember the order of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C7DC8-DF05-4F36-AE55-A043543F0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113" y="1086678"/>
            <a:ext cx="6115879" cy="5784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Bri</a:t>
            </a:r>
            <a:r>
              <a:rPr lang="en-US" sz="4000" dirty="0"/>
              <a:t>tish </a:t>
            </a:r>
            <a:r>
              <a:rPr lang="en-US" sz="4000" b="1" u="sng" dirty="0">
                <a:solidFill>
                  <a:srgbClr val="FF0000"/>
                </a:solidFill>
              </a:rPr>
              <a:t>C</a:t>
            </a:r>
            <a:r>
              <a:rPr lang="en-US" sz="4000" dirty="0"/>
              <a:t>olumbia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A</a:t>
            </a:r>
            <a:r>
              <a:rPr lang="en-US" sz="4000" dirty="0"/>
              <a:t>lberta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S</a:t>
            </a:r>
            <a:r>
              <a:rPr lang="en-US" sz="4000" dirty="0"/>
              <a:t>askatchewan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M</a:t>
            </a:r>
            <a:r>
              <a:rPr lang="en-US" sz="4000" dirty="0"/>
              <a:t>anitoba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On</a:t>
            </a:r>
            <a:r>
              <a:rPr lang="en-US" sz="4000" dirty="0"/>
              <a:t>tario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Qu</a:t>
            </a:r>
            <a:r>
              <a:rPr lang="en-US" sz="4000" dirty="0"/>
              <a:t>ebec</a:t>
            </a:r>
            <a:endParaRPr lang="en-US" sz="40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Ne</a:t>
            </a:r>
            <a:r>
              <a:rPr lang="en-US" sz="4000" dirty="0"/>
              <a:t>wfoundland and </a:t>
            </a:r>
            <a:r>
              <a:rPr lang="en-US" sz="4000" b="1" u="sng" dirty="0">
                <a:solidFill>
                  <a:srgbClr val="FF0000"/>
                </a:solidFill>
              </a:rPr>
              <a:t>Lab</a:t>
            </a:r>
            <a:r>
              <a:rPr lang="en-US" sz="4000" dirty="0"/>
              <a:t>rador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9B098-D2B5-401F-85CB-506B6CE66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50156" y="1073426"/>
            <a:ext cx="4293705" cy="5784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Bri</a:t>
            </a:r>
            <a:r>
              <a:rPr lang="en-US" sz="4000" dirty="0"/>
              <a:t>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u="sng" dirty="0">
                <a:solidFill>
                  <a:srgbClr val="FF0000"/>
                </a:solidFill>
              </a:rPr>
              <a:t>C</a:t>
            </a:r>
            <a:r>
              <a:rPr lang="en-US" sz="4000" dirty="0"/>
              <a:t>anned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A</a:t>
            </a:r>
            <a:r>
              <a:rPr lang="en-US" sz="4000" dirty="0"/>
              <a:t>sparagus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S</a:t>
            </a:r>
            <a:r>
              <a:rPr lang="en-US" sz="4000" dirty="0"/>
              <a:t>o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M</a:t>
            </a:r>
            <a:r>
              <a:rPr lang="en-US" sz="4000" dirty="0"/>
              <a:t>en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On</a:t>
            </a:r>
            <a:endParaRPr lang="en-US" sz="4000" dirty="0"/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Qu</a:t>
            </a:r>
            <a:r>
              <a:rPr lang="en-US" sz="4000" dirty="0"/>
              <a:t>ilts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Ne</a:t>
            </a:r>
            <a:r>
              <a:rPr lang="en-US" sz="4000" dirty="0"/>
              <a:t>ver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u="sng" dirty="0">
                <a:solidFill>
                  <a:srgbClr val="FF0000"/>
                </a:solidFill>
              </a:rPr>
              <a:t>Lab</a:t>
            </a:r>
            <a:r>
              <a:rPr lang="en-US" sz="40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76451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7B18-EE75-48D9-92A2-5EA53DF3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145921"/>
          </a:xfrm>
        </p:spPr>
        <p:txBody>
          <a:bodyPr>
            <a:normAutofit/>
          </a:bodyPr>
          <a:lstStyle/>
          <a:p>
            <a:pPr algn="ctr"/>
            <a:r>
              <a:rPr lang="en-US" sz="4900" dirty="0"/>
              <a:t>How am I supposed to remember all of this!?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740F3-DD60-424E-932E-FFED45796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7" y="1164177"/>
            <a:ext cx="2021067" cy="2658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/>
              <a:t>Let’s make a mnemonic!</a:t>
            </a:r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r>
              <a:rPr lang="en-US" sz="2900" dirty="0"/>
              <a:t>Start on the </a:t>
            </a:r>
            <a:r>
              <a:rPr lang="en-US" sz="2900" b="1" u="sng" dirty="0"/>
              <a:t>left</a:t>
            </a:r>
            <a:r>
              <a:rPr lang="en-US" sz="2900" dirty="0"/>
              <a:t> and move </a:t>
            </a:r>
            <a:r>
              <a:rPr lang="en-US" sz="2900" b="1" u="sng" dirty="0"/>
              <a:t>right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0FE65-E1D7-45FA-BC99-790B21066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9" t="24015" r="5969" b="16057"/>
          <a:stretch/>
        </p:blipFill>
        <p:spPr>
          <a:xfrm>
            <a:off x="1936200" y="1063400"/>
            <a:ext cx="10388105" cy="56687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2824F67-053A-4536-94EC-7E0B953E6FA3}"/>
              </a:ext>
            </a:extLst>
          </p:cNvPr>
          <p:cNvSpPr/>
          <p:nvPr/>
        </p:nvSpPr>
        <p:spPr>
          <a:xfrm rot="19904738">
            <a:off x="8159042" y="5253479"/>
            <a:ext cx="2243009" cy="553998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545955-0CCB-4DE5-8716-460A966AC913}"/>
              </a:ext>
            </a:extLst>
          </p:cNvPr>
          <p:cNvSpPr/>
          <p:nvPr/>
        </p:nvSpPr>
        <p:spPr>
          <a:xfrm rot="19962945">
            <a:off x="216523" y="4745342"/>
            <a:ext cx="15296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Territories </a:t>
            </a:r>
          </a:p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</a:t>
            </a:r>
          </a:p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Provinces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BDBD29-981C-4984-B9F1-8257999CA984}"/>
              </a:ext>
            </a:extLst>
          </p:cNvPr>
          <p:cNvSpPr/>
          <p:nvPr/>
        </p:nvSpPr>
        <p:spPr>
          <a:xfrm rot="19904738">
            <a:off x="11357225" y="6125723"/>
            <a:ext cx="815514" cy="553998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4EF557E7-2F5B-40CC-8C95-416BAF0B3559}"/>
              </a:ext>
            </a:extLst>
          </p:cNvPr>
          <p:cNvSpPr/>
          <p:nvPr/>
        </p:nvSpPr>
        <p:spPr>
          <a:xfrm rot="20961088">
            <a:off x="9809100" y="5624561"/>
            <a:ext cx="541036" cy="340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6C0288F-E080-4D70-8A75-0DCD43C073F6}"/>
              </a:ext>
            </a:extLst>
          </p:cNvPr>
          <p:cNvSpPr/>
          <p:nvPr/>
        </p:nvSpPr>
        <p:spPr>
          <a:xfrm rot="1865964">
            <a:off x="10448506" y="5624560"/>
            <a:ext cx="541036" cy="3400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6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514B6-980F-4030-8F06-BF0F700E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325"/>
            <a:ext cx="12192000" cy="867327"/>
          </a:xfrm>
        </p:spPr>
        <p:txBody>
          <a:bodyPr>
            <a:normAutofit/>
          </a:bodyPr>
          <a:lstStyle/>
          <a:p>
            <a:r>
              <a:rPr lang="en-US" sz="4000" dirty="0"/>
              <a:t>Mnemonic- phrase to help you remember the order of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C7DC8-DF05-4F36-AE55-A043543F0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7983" y="1205948"/>
            <a:ext cx="4956313" cy="5665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New</a:t>
            </a:r>
            <a:r>
              <a:rPr lang="en-US" sz="4000" dirty="0"/>
              <a:t> Brunswick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Prin</a:t>
            </a:r>
            <a:r>
              <a:rPr lang="en-US" sz="4000" dirty="0"/>
              <a:t>ce Edward Island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Nov</a:t>
            </a:r>
            <a:r>
              <a:rPr lang="en-US" sz="4000" dirty="0"/>
              <a:t>a </a:t>
            </a:r>
            <a:r>
              <a:rPr lang="en-US" sz="4000" b="1" u="sng" dirty="0">
                <a:solidFill>
                  <a:srgbClr val="FF0000"/>
                </a:solidFill>
              </a:rPr>
              <a:t>Sc</a:t>
            </a:r>
            <a:r>
              <a:rPr lang="en-US" sz="4000" dirty="0"/>
              <a:t>otia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9B098-D2B5-401F-85CB-506B6CE66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9913" y="1192696"/>
            <a:ext cx="3326296" cy="5665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New</a:t>
            </a:r>
            <a:r>
              <a:rPr lang="en-US" sz="4000" dirty="0"/>
              <a:t>ly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Prin</a:t>
            </a:r>
            <a:r>
              <a:rPr lang="en-US" sz="4000" dirty="0"/>
              <a:t>ted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Sc</a:t>
            </a:r>
            <a:r>
              <a:rPr lang="en-US" sz="4000" dirty="0"/>
              <a:t>ary </a:t>
            </a:r>
            <a:r>
              <a:rPr lang="en-US" sz="4000" b="1" u="sng" dirty="0">
                <a:solidFill>
                  <a:srgbClr val="FF0000"/>
                </a:solidFill>
              </a:rPr>
              <a:t>Nov</a:t>
            </a:r>
            <a:r>
              <a:rPr lang="en-US" sz="4000" dirty="0"/>
              <a:t>els</a:t>
            </a:r>
            <a:r>
              <a:rPr lang="en-US" sz="4000" b="1" u="sng" dirty="0">
                <a:solidFill>
                  <a:srgbClr val="FF0000"/>
                </a:solidFill>
              </a:rPr>
              <a:t>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9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702</Words>
  <Application>Microsoft Office PowerPoint</Application>
  <PresentationFormat>Widescreen</PresentationFormat>
  <Paragraphs>283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How am I supposed to remember all of this!?</vt:lpstr>
      <vt:lpstr>Mnemonic- phrase to help you remember the order of lists</vt:lpstr>
      <vt:lpstr>How am I supposed to remember all of this!?</vt:lpstr>
      <vt:lpstr>Mnemonic- phrase to help you remember the order of lists</vt:lpstr>
      <vt:lpstr>How am I supposed to remember all of this!?</vt:lpstr>
      <vt:lpstr>Mnemonic- phrase to help you remember the order of lists</vt:lpstr>
      <vt:lpstr>How am I supposed to remember all of this!?</vt:lpstr>
      <vt:lpstr>Mnemonic- phrase to help you remember the order of lists</vt:lpstr>
      <vt:lpstr>What about the capitals?</vt:lpstr>
      <vt:lpstr>What about the capitals?</vt:lpstr>
      <vt:lpstr>What about the capitals?</vt:lpstr>
      <vt:lpstr>What about the capitals?</vt:lpstr>
      <vt:lpstr>What about the capitals?</vt:lpstr>
      <vt:lpstr>What about the capitals?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Clark</dc:creator>
  <cp:lastModifiedBy>Sarah Clark</cp:lastModifiedBy>
  <cp:revision>36</cp:revision>
  <dcterms:created xsi:type="dcterms:W3CDTF">2019-01-10T13:16:51Z</dcterms:created>
  <dcterms:modified xsi:type="dcterms:W3CDTF">2020-02-24T15:47:56Z</dcterms:modified>
</cp:coreProperties>
</file>