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DBD9-E806-45B2-B37F-C5459578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DF958-9765-4A44-A8CA-F171DF3E7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5657B-7A6F-466E-8ECF-AFDE1C50B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E0BB3-62EC-4709-B5CB-3C1B710E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003D-C62D-4E6A-80E6-01B28638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9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ED46-65B8-4C67-A507-94D24EEE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822EE-8B01-4429-B21A-F192121D4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4DFDF-7612-4529-AD27-EBD1891E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1E81-2B62-440A-AB6D-A216076A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85943-6690-4021-B3DB-CF0636B2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B5F6A-6127-4FB6-9816-10F5C0B0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2C47F-6397-44CA-BC70-DD609697D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06856-AB71-45F9-99F3-47AEC166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C6CA7-DF46-4A68-AC98-305457E0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72330-3CBD-4434-B281-C95A3BB9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9B66-EB01-4A12-8E72-EF28EF31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B0C87-35CA-463C-9019-41556D4E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83126-3380-47A5-9E80-BC82826A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1F12B-066D-4AFF-BC09-3ECE162D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01DC-14DB-4C5E-B27C-2AF5A293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E719-CBD2-4758-B8AF-BDA17040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B6491-C540-4E58-9EEE-E42A49F49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7203-14B3-4272-A8A1-5496AD49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A9CE4-3B94-473A-8000-A3B4566A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D4A8-7664-4D66-B87C-1FC99972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D17E-931B-4DBD-984A-BA5A543D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3DC3-696A-495B-A20B-9B185AA4C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15213-1CF2-450B-982B-01BB05541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A771A-0F98-4534-B16F-6ADA565B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A6189-9C60-4311-A974-848C69C0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2B33F-B62C-4268-9523-DD296A11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27F9-AFA3-409B-A219-58EDC52E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D1ECD-1C0F-4C88-ABC8-A01B4EBA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BEF46-C181-4204-8443-AC690AAA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217A8-5BB9-446F-AC95-9BE05939E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95255-A6A7-4A0A-A36E-15230674A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63BD4-D48B-4747-82DB-BCFB0F8E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10009-754A-441B-B13D-D0B466BA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152CC-E4DA-49E6-AE98-ED980F5E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A1DD-6748-445B-8485-1088A4AD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9B085-B372-4EAB-8C69-4176DF12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CD478-7835-458A-A684-48086F74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853B2-3C64-4B22-819C-DB83C800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2D902-3936-435D-A3D8-D644B25A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73770-BB85-44C5-90F4-1C938B4D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57475-88D5-475E-BE57-914DEAE3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3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247B-461F-4848-BB96-46B72280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6891-3C36-4C87-B186-E27997710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172B1-74D2-4E31-B1F2-F4D86AF11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7B05C-3C78-433F-A020-A96491CC9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FADF6-5C67-4FD3-B00C-9B2AEC8A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2EF59-1917-49C4-BF77-EA139C86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4A93-E15D-44A3-9582-D6552735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D71C2-4BA6-47B8-A2EB-5B1B751F4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33CD2-E5FB-45DE-B2F6-5C21F5DA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03616-E1ED-4235-8983-FA4E828D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94F81-CC85-43C0-96FA-3019F676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1CB7-9364-4D5D-BC2B-60180EBB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55128-5B73-4A7E-9D4D-06E8F201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048AE-510D-4F97-A772-493B93552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28A2B-7353-49AF-B2AA-C1C0C86C5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3C8F-5E57-40AB-B27B-EDB0BAC21DD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6048-AABC-4DB2-9337-1F867F78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70D96-658E-4F77-BD47-089336B32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3376B-3DFF-42D0-B357-FD77780E1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041" y="575034"/>
            <a:ext cx="8778239" cy="254143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Comparing Governments and Economies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A4349A-920A-4F12-9260-E5A38D576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06145"/>
            <a:ext cx="6095999" cy="304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C920C3-20BE-48EE-A931-7A7D78B79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06144"/>
            <a:ext cx="6096000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8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1FFC-5D3A-4CFD-AF88-91C53E34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7148" y="2771774"/>
            <a:ext cx="552451" cy="408622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00A0-5552-4F85-932A-5CC781DD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250"/>
            <a:ext cx="5867399" cy="6762750"/>
          </a:xfrm>
        </p:spPr>
        <p:txBody>
          <a:bodyPr>
            <a:normAutofit fontScale="92500" lnSpcReduction="10000"/>
          </a:bodyPr>
          <a:lstStyle/>
          <a:p>
            <a:r>
              <a:rPr lang="en-US" sz="2600" u="sng" dirty="0"/>
              <a:t>Type of democracy</a:t>
            </a:r>
            <a:r>
              <a:rPr lang="en-US" sz="2600" dirty="0"/>
              <a:t>- parliamentary</a:t>
            </a:r>
          </a:p>
          <a:p>
            <a:r>
              <a:rPr lang="en-US" sz="2600" u="sng" dirty="0"/>
              <a:t>Relationship with the United Kingdom</a:t>
            </a:r>
            <a:r>
              <a:rPr lang="en-US" sz="2600" dirty="0"/>
              <a:t>- constitutional monarchy</a:t>
            </a:r>
            <a:endParaRPr lang="en-US" sz="2600" u="sng" dirty="0"/>
          </a:p>
          <a:p>
            <a:r>
              <a:rPr lang="en-US" sz="2600" u="sng" dirty="0"/>
              <a:t>Head of State</a:t>
            </a:r>
            <a:r>
              <a:rPr lang="en-US" sz="2600" dirty="0"/>
              <a:t>- monarch of the UK</a:t>
            </a:r>
          </a:p>
          <a:p>
            <a:r>
              <a:rPr lang="en-US" sz="2600" u="sng" dirty="0"/>
              <a:t>Head of Government</a:t>
            </a:r>
            <a:r>
              <a:rPr lang="en-US" sz="2600" dirty="0"/>
              <a:t>- Prime Minister</a:t>
            </a:r>
          </a:p>
          <a:p>
            <a:r>
              <a:rPr lang="en-US" sz="2600" u="sng" dirty="0"/>
              <a:t>Legislative branch</a:t>
            </a:r>
          </a:p>
          <a:p>
            <a:pPr lvl="1"/>
            <a:r>
              <a:rPr lang="en-US" sz="2600" dirty="0"/>
              <a:t>Bicameral</a:t>
            </a:r>
          </a:p>
          <a:p>
            <a:pPr lvl="1"/>
            <a:r>
              <a:rPr lang="en-US" sz="2600" dirty="0"/>
              <a:t>Houses</a:t>
            </a:r>
          </a:p>
          <a:p>
            <a:pPr lvl="2"/>
            <a:r>
              <a:rPr lang="en-US" sz="2600" dirty="0"/>
              <a:t>House of Commons</a:t>
            </a:r>
          </a:p>
          <a:p>
            <a:pPr lvl="3"/>
            <a:r>
              <a:rPr lang="en-US" sz="2600" dirty="0"/>
              <a:t>Elected by the citizens</a:t>
            </a:r>
          </a:p>
          <a:p>
            <a:pPr lvl="3"/>
            <a:r>
              <a:rPr lang="en-US" sz="2600" dirty="0"/>
              <a:t>Can serve infinite terms as long as reelected</a:t>
            </a:r>
          </a:p>
          <a:p>
            <a:pPr lvl="3"/>
            <a:r>
              <a:rPr lang="en-US" sz="2600" dirty="0"/>
              <a:t>Members of Parliament (MPs)</a:t>
            </a:r>
          </a:p>
          <a:p>
            <a:pPr lvl="3"/>
            <a:r>
              <a:rPr lang="en-US" sz="2600" dirty="0"/>
              <a:t>Elects the Prime Minister</a:t>
            </a:r>
          </a:p>
          <a:p>
            <a:pPr lvl="2"/>
            <a:r>
              <a:rPr lang="en-US" sz="2600" dirty="0"/>
              <a:t>Senate</a:t>
            </a:r>
          </a:p>
          <a:p>
            <a:pPr lvl="3"/>
            <a:r>
              <a:rPr lang="en-US" sz="2600" dirty="0"/>
              <a:t>Appointed</a:t>
            </a:r>
          </a:p>
          <a:p>
            <a:pPr lvl="3"/>
            <a:r>
              <a:rPr lang="en-US" sz="2600" dirty="0"/>
              <a:t>Holds seat until turn 75 years old</a:t>
            </a:r>
          </a:p>
          <a:p>
            <a:pPr lvl="3"/>
            <a:r>
              <a:rPr lang="en-US" sz="2600" dirty="0"/>
              <a:t>Has less power than MPs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8F2C9C-F2A7-491B-AABF-950908C8789A}"/>
              </a:ext>
            </a:extLst>
          </p:cNvPr>
          <p:cNvSpPr txBox="1">
            <a:spLocks/>
          </p:cNvSpPr>
          <p:nvPr/>
        </p:nvSpPr>
        <p:spPr>
          <a:xfrm>
            <a:off x="5867400" y="0"/>
            <a:ext cx="6324600" cy="6857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/>
              <a:t>Executive branch</a:t>
            </a:r>
          </a:p>
          <a:p>
            <a:pPr lvl="1"/>
            <a:r>
              <a:rPr lang="en-US" sz="2200" dirty="0"/>
              <a:t>Prime Minister elected by Members of Parliament (MPs) </a:t>
            </a:r>
          </a:p>
          <a:p>
            <a:pPr lvl="1"/>
            <a:r>
              <a:rPr lang="en-US" sz="2200" dirty="0"/>
              <a:t>In charge of military, enforces laws, keeps country running day-to-day</a:t>
            </a:r>
          </a:p>
          <a:p>
            <a:pPr lvl="1"/>
            <a:r>
              <a:rPr lang="en-US" sz="2200" dirty="0"/>
              <a:t>Leads Parliaments</a:t>
            </a:r>
          </a:p>
          <a:p>
            <a:pPr lvl="1"/>
            <a:r>
              <a:rPr lang="en-US" sz="2200" dirty="0"/>
              <a:t>Can dissolve Parliament and force reelections</a:t>
            </a:r>
          </a:p>
          <a:p>
            <a:r>
              <a:rPr lang="en-US" sz="2200" u="sng" dirty="0"/>
              <a:t>Role of citizen</a:t>
            </a:r>
          </a:p>
          <a:p>
            <a:pPr lvl="1"/>
            <a:r>
              <a:rPr lang="en-US" sz="2200" dirty="0"/>
              <a:t>Voting age 18</a:t>
            </a:r>
          </a:p>
          <a:p>
            <a:pPr lvl="1"/>
            <a:r>
              <a:rPr lang="en-US" sz="2200" dirty="0"/>
              <a:t>Vote for Members of Parliament</a:t>
            </a:r>
          </a:p>
          <a:p>
            <a:r>
              <a:rPr lang="en-US" sz="2200" u="sng" dirty="0"/>
              <a:t>Personal freedoms</a:t>
            </a:r>
          </a:p>
          <a:p>
            <a:pPr lvl="1"/>
            <a:r>
              <a:rPr lang="en-US" sz="2200" dirty="0"/>
              <a:t>Among the highest in the world </a:t>
            </a:r>
          </a:p>
          <a:p>
            <a:pPr lvl="1"/>
            <a:r>
              <a:rPr lang="en-US" sz="2200" dirty="0"/>
              <a:t>Examples: travel, trade, personal property</a:t>
            </a:r>
          </a:p>
          <a:p>
            <a:r>
              <a:rPr lang="en-US" sz="2200" u="sng" dirty="0"/>
              <a:t>Structure of economy and standard of living for citizens</a:t>
            </a:r>
          </a:p>
          <a:p>
            <a:pPr lvl="1"/>
            <a:r>
              <a:rPr lang="en-US" sz="2200" dirty="0"/>
              <a:t>One of the strongest and freest market economies in the world</a:t>
            </a:r>
          </a:p>
          <a:p>
            <a:pPr lvl="1"/>
            <a:r>
              <a:rPr lang="en-US" sz="2200" dirty="0"/>
              <a:t>99% literacy rate results in an extremely high standard of living</a:t>
            </a:r>
          </a:p>
        </p:txBody>
      </p:sp>
    </p:spTree>
    <p:extLst>
      <p:ext uri="{BB962C8B-B14F-4D97-AF65-F5344CB8AC3E}">
        <p14:creationId xmlns:p14="http://schemas.microsoft.com/office/powerpoint/2010/main" val="27409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1FFC-5D3A-4CFD-AF88-91C53E34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7147" y="1923068"/>
            <a:ext cx="480179" cy="49349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AUSTRALIA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00A0-5552-4F85-932A-5CC781DD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95250"/>
            <a:ext cx="5505253" cy="6762750"/>
          </a:xfrm>
        </p:spPr>
        <p:txBody>
          <a:bodyPr>
            <a:normAutofit lnSpcReduction="10000"/>
          </a:bodyPr>
          <a:lstStyle/>
          <a:p>
            <a:r>
              <a:rPr lang="en-US" sz="2600" u="sng" dirty="0"/>
              <a:t>Type of democracy</a:t>
            </a:r>
            <a:r>
              <a:rPr lang="en-US" sz="2600" dirty="0"/>
              <a:t>- parliamentary</a:t>
            </a:r>
          </a:p>
          <a:p>
            <a:r>
              <a:rPr lang="en-US" sz="2600" u="sng" dirty="0"/>
              <a:t>Relationship with the United Kingdom</a:t>
            </a:r>
            <a:r>
              <a:rPr lang="en-US" sz="2600" dirty="0"/>
              <a:t>- constitutional monarchy</a:t>
            </a:r>
          </a:p>
          <a:p>
            <a:r>
              <a:rPr lang="en-US" sz="2600" u="sng" dirty="0"/>
              <a:t>Head of State</a:t>
            </a:r>
            <a:r>
              <a:rPr lang="en-US" sz="2600" dirty="0"/>
              <a:t>- monarch of the UK</a:t>
            </a:r>
          </a:p>
          <a:p>
            <a:r>
              <a:rPr lang="en-US" sz="2600" u="sng" dirty="0"/>
              <a:t>Head of Government</a:t>
            </a:r>
            <a:r>
              <a:rPr lang="en-US" sz="2600" dirty="0"/>
              <a:t>- Prime Minister</a:t>
            </a:r>
          </a:p>
          <a:p>
            <a:r>
              <a:rPr lang="en-US" sz="2600" u="sng" dirty="0"/>
              <a:t>Legislative branch</a:t>
            </a:r>
          </a:p>
          <a:p>
            <a:pPr lvl="1"/>
            <a:r>
              <a:rPr lang="en-US" sz="2600" dirty="0"/>
              <a:t>Bicameral</a:t>
            </a:r>
          </a:p>
          <a:p>
            <a:pPr lvl="1"/>
            <a:r>
              <a:rPr lang="en-US" sz="2600" dirty="0"/>
              <a:t>Houses (called Commonwealth Parliament)</a:t>
            </a:r>
          </a:p>
          <a:p>
            <a:pPr lvl="2"/>
            <a:r>
              <a:rPr lang="en-US" sz="2600" dirty="0"/>
              <a:t>House of Representatives</a:t>
            </a:r>
          </a:p>
          <a:p>
            <a:pPr lvl="3"/>
            <a:r>
              <a:rPr lang="en-US" sz="2600" dirty="0"/>
              <a:t>Elected by the citizens</a:t>
            </a:r>
          </a:p>
          <a:p>
            <a:pPr lvl="3"/>
            <a:r>
              <a:rPr lang="en-US" sz="2600" dirty="0"/>
              <a:t>Elections every 3 years</a:t>
            </a:r>
          </a:p>
          <a:p>
            <a:pPr lvl="2"/>
            <a:r>
              <a:rPr lang="en-US" sz="2600" dirty="0"/>
              <a:t>Senate</a:t>
            </a:r>
          </a:p>
          <a:p>
            <a:pPr lvl="3"/>
            <a:r>
              <a:rPr lang="en-US" sz="2600" dirty="0"/>
              <a:t>Elected by the citizens of their state or territory</a:t>
            </a:r>
          </a:p>
          <a:p>
            <a:pPr lvl="3"/>
            <a:r>
              <a:rPr lang="en-US" sz="2600" dirty="0"/>
              <a:t>Elections every 6 years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8F2C9C-F2A7-491B-AABF-950908C8789A}"/>
              </a:ext>
            </a:extLst>
          </p:cNvPr>
          <p:cNvSpPr txBox="1">
            <a:spLocks/>
          </p:cNvSpPr>
          <p:nvPr/>
        </p:nvSpPr>
        <p:spPr>
          <a:xfrm>
            <a:off x="5948313" y="0"/>
            <a:ext cx="6243687" cy="6857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Executive branch</a:t>
            </a:r>
          </a:p>
          <a:p>
            <a:pPr lvl="1"/>
            <a:r>
              <a:rPr lang="en-US" dirty="0"/>
              <a:t>Prime Minister is the leader of the political party with the most members in the Commonwealth Parliament</a:t>
            </a:r>
          </a:p>
          <a:p>
            <a:r>
              <a:rPr lang="en-US" sz="2400" u="sng" dirty="0"/>
              <a:t>Role of citizen</a:t>
            </a:r>
          </a:p>
          <a:p>
            <a:pPr lvl="1"/>
            <a:r>
              <a:rPr lang="en-US" dirty="0"/>
              <a:t>Citizens over 18 must vote (called compulsory)</a:t>
            </a:r>
          </a:p>
          <a:p>
            <a:pPr lvl="1"/>
            <a:r>
              <a:rPr lang="en-US" dirty="0"/>
              <a:t>Vote for MPs every 3 years and Senators every 6 years</a:t>
            </a:r>
          </a:p>
          <a:p>
            <a:r>
              <a:rPr lang="en-US" sz="2400" u="sng" dirty="0"/>
              <a:t>Personal freedoms</a:t>
            </a:r>
          </a:p>
          <a:p>
            <a:pPr lvl="1"/>
            <a:r>
              <a:rPr lang="en-US" dirty="0"/>
              <a:t>Religion, speech, choose own jobs, travel, vote</a:t>
            </a:r>
          </a:p>
          <a:p>
            <a:r>
              <a:rPr lang="en-US" sz="2400" u="sng" dirty="0"/>
              <a:t>Structure of economy and standard of living for citizens</a:t>
            </a:r>
          </a:p>
          <a:p>
            <a:pPr lvl="1"/>
            <a:r>
              <a:rPr lang="en-US" dirty="0"/>
              <a:t>One of the freest market economies in the world</a:t>
            </a:r>
          </a:p>
          <a:p>
            <a:pPr lvl="1"/>
            <a:r>
              <a:rPr lang="en-US" dirty="0"/>
              <a:t>One of the highest standards of living in the world</a:t>
            </a:r>
          </a:p>
        </p:txBody>
      </p:sp>
    </p:spTree>
    <p:extLst>
      <p:ext uri="{BB962C8B-B14F-4D97-AF65-F5344CB8AC3E}">
        <p14:creationId xmlns:p14="http://schemas.microsoft.com/office/powerpoint/2010/main" val="98736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303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Comparing Governments and Economies</vt:lpstr>
      <vt:lpstr>CANADA</vt:lpstr>
      <vt:lpstr>AUSTRALIA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Clark</dc:creator>
  <cp:lastModifiedBy>Sarah Clark</cp:lastModifiedBy>
  <cp:revision>11</cp:revision>
  <dcterms:created xsi:type="dcterms:W3CDTF">2018-12-12T14:45:47Z</dcterms:created>
  <dcterms:modified xsi:type="dcterms:W3CDTF">2019-02-04T22:59:09Z</dcterms:modified>
</cp:coreProperties>
</file>